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 id="2147483947" r:id="rId2"/>
  </p:sldMasterIdLst>
  <p:notesMasterIdLst>
    <p:notesMasterId r:id="rId55"/>
  </p:notesMasterIdLst>
  <p:sldIdLst>
    <p:sldId id="1786" r:id="rId3"/>
    <p:sldId id="2093" r:id="rId4"/>
    <p:sldId id="2096" r:id="rId5"/>
    <p:sldId id="1936" r:id="rId6"/>
    <p:sldId id="1787" r:id="rId7"/>
    <p:sldId id="1909" r:id="rId8"/>
    <p:sldId id="2097" r:id="rId9"/>
    <p:sldId id="1969" r:id="rId10"/>
    <p:sldId id="1910" r:id="rId11"/>
    <p:sldId id="1964" r:id="rId12"/>
    <p:sldId id="1970" r:id="rId13"/>
    <p:sldId id="1911" r:id="rId14"/>
    <p:sldId id="2098" r:id="rId15"/>
    <p:sldId id="1965" r:id="rId16"/>
    <p:sldId id="1966" r:id="rId17"/>
    <p:sldId id="1967" r:id="rId18"/>
    <p:sldId id="1968" r:id="rId19"/>
    <p:sldId id="1985" r:id="rId20"/>
    <p:sldId id="1971" r:id="rId21"/>
    <p:sldId id="1972" r:id="rId22"/>
    <p:sldId id="1973" r:id="rId23"/>
    <p:sldId id="1974" r:id="rId24"/>
    <p:sldId id="1975" r:id="rId25"/>
    <p:sldId id="1976" r:id="rId26"/>
    <p:sldId id="1993" r:id="rId27"/>
    <p:sldId id="2008" r:id="rId28"/>
    <p:sldId id="1995" r:id="rId29"/>
    <p:sldId id="2099" r:id="rId30"/>
    <p:sldId id="2100" r:id="rId31"/>
    <p:sldId id="2101" r:id="rId32"/>
    <p:sldId id="1998" r:id="rId33"/>
    <p:sldId id="1999" r:id="rId34"/>
    <p:sldId id="2000" r:id="rId35"/>
    <p:sldId id="2019" r:id="rId36"/>
    <p:sldId id="2034" r:id="rId37"/>
    <p:sldId id="2035" r:id="rId38"/>
    <p:sldId id="2059" r:id="rId39"/>
    <p:sldId id="2090" r:id="rId40"/>
    <p:sldId id="2091" r:id="rId41"/>
    <p:sldId id="2092" r:id="rId42"/>
    <p:sldId id="2056" r:id="rId43"/>
    <p:sldId id="2062" r:id="rId44"/>
    <p:sldId id="2102" r:id="rId45"/>
    <p:sldId id="2103" r:id="rId46"/>
    <p:sldId id="2104" r:id="rId47"/>
    <p:sldId id="2105" r:id="rId48"/>
    <p:sldId id="2106" r:id="rId49"/>
    <p:sldId id="2107" r:id="rId50"/>
    <p:sldId id="2108" r:id="rId51"/>
    <p:sldId id="2109" r:id="rId52"/>
    <p:sldId id="2110" r:id="rId53"/>
    <p:sldId id="2112" r:id="rId54"/>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sz="2000" kern="1200">
        <a:solidFill>
          <a:schemeClr val="tx1"/>
        </a:solidFill>
        <a:latin typeface="Arial" pitchFamily="34" charset="0"/>
        <a:ea typeface="楷体_GB2312" pitchFamily="49" charset="-122"/>
        <a:cs typeface="+mn-cs"/>
      </a:defRPr>
    </a:lvl1pPr>
    <a:lvl2pPr marL="457200" algn="l" rtl="0" eaLnBrk="0" fontAlgn="base" hangingPunct="0">
      <a:spcBef>
        <a:spcPct val="0"/>
      </a:spcBef>
      <a:spcAft>
        <a:spcPct val="0"/>
      </a:spcAft>
      <a:buFont typeface="Arial" pitchFamily="34" charset="0"/>
      <a:defRPr sz="2000" kern="1200">
        <a:solidFill>
          <a:schemeClr val="tx1"/>
        </a:solidFill>
        <a:latin typeface="Arial" pitchFamily="34" charset="0"/>
        <a:ea typeface="楷体_GB2312" pitchFamily="49" charset="-122"/>
        <a:cs typeface="+mn-cs"/>
      </a:defRPr>
    </a:lvl2pPr>
    <a:lvl3pPr marL="914400" algn="l" rtl="0" eaLnBrk="0" fontAlgn="base" hangingPunct="0">
      <a:spcBef>
        <a:spcPct val="0"/>
      </a:spcBef>
      <a:spcAft>
        <a:spcPct val="0"/>
      </a:spcAft>
      <a:buFont typeface="Arial" pitchFamily="34" charset="0"/>
      <a:defRPr sz="2000" kern="1200">
        <a:solidFill>
          <a:schemeClr val="tx1"/>
        </a:solidFill>
        <a:latin typeface="Arial" pitchFamily="34" charset="0"/>
        <a:ea typeface="楷体_GB2312" pitchFamily="49" charset="-122"/>
        <a:cs typeface="+mn-cs"/>
      </a:defRPr>
    </a:lvl3pPr>
    <a:lvl4pPr marL="1371600" algn="l" rtl="0" eaLnBrk="0" fontAlgn="base" hangingPunct="0">
      <a:spcBef>
        <a:spcPct val="0"/>
      </a:spcBef>
      <a:spcAft>
        <a:spcPct val="0"/>
      </a:spcAft>
      <a:buFont typeface="Arial" pitchFamily="34" charset="0"/>
      <a:defRPr sz="2000" kern="1200">
        <a:solidFill>
          <a:schemeClr val="tx1"/>
        </a:solidFill>
        <a:latin typeface="Arial" pitchFamily="34" charset="0"/>
        <a:ea typeface="楷体_GB2312" pitchFamily="49" charset="-122"/>
        <a:cs typeface="+mn-cs"/>
      </a:defRPr>
    </a:lvl4pPr>
    <a:lvl5pPr marL="1828800" algn="l" rtl="0" eaLnBrk="0" fontAlgn="base" hangingPunct="0">
      <a:spcBef>
        <a:spcPct val="0"/>
      </a:spcBef>
      <a:spcAft>
        <a:spcPct val="0"/>
      </a:spcAft>
      <a:buFont typeface="Arial" pitchFamily="34" charset="0"/>
      <a:defRPr sz="2000" kern="1200">
        <a:solidFill>
          <a:schemeClr val="tx1"/>
        </a:solidFill>
        <a:latin typeface="Arial" pitchFamily="34" charset="0"/>
        <a:ea typeface="楷体_GB2312" pitchFamily="49" charset="-122"/>
        <a:cs typeface="+mn-cs"/>
      </a:defRPr>
    </a:lvl5pPr>
    <a:lvl6pPr marL="2286000" algn="l" defTabSz="914400" rtl="0" eaLnBrk="1" latinLnBrk="0" hangingPunct="1">
      <a:defRPr sz="2000" kern="1200">
        <a:solidFill>
          <a:schemeClr val="tx1"/>
        </a:solidFill>
        <a:latin typeface="Arial" pitchFamily="34" charset="0"/>
        <a:ea typeface="楷体_GB2312" pitchFamily="49" charset="-122"/>
        <a:cs typeface="+mn-cs"/>
      </a:defRPr>
    </a:lvl6pPr>
    <a:lvl7pPr marL="2743200" algn="l" defTabSz="914400" rtl="0" eaLnBrk="1" latinLnBrk="0" hangingPunct="1">
      <a:defRPr sz="2000" kern="1200">
        <a:solidFill>
          <a:schemeClr val="tx1"/>
        </a:solidFill>
        <a:latin typeface="Arial" pitchFamily="34" charset="0"/>
        <a:ea typeface="楷体_GB2312" pitchFamily="49" charset="-122"/>
        <a:cs typeface="+mn-cs"/>
      </a:defRPr>
    </a:lvl7pPr>
    <a:lvl8pPr marL="3200400" algn="l" defTabSz="914400" rtl="0" eaLnBrk="1" latinLnBrk="0" hangingPunct="1">
      <a:defRPr sz="2000" kern="1200">
        <a:solidFill>
          <a:schemeClr val="tx1"/>
        </a:solidFill>
        <a:latin typeface="Arial" pitchFamily="34" charset="0"/>
        <a:ea typeface="楷体_GB2312" pitchFamily="49" charset="-122"/>
        <a:cs typeface="+mn-cs"/>
      </a:defRPr>
    </a:lvl8pPr>
    <a:lvl9pPr marL="3657600" algn="l" defTabSz="914400" rtl="0" eaLnBrk="1" latinLnBrk="0" hangingPunct="1">
      <a:defRPr sz="2000" kern="1200">
        <a:solidFill>
          <a:schemeClr val="tx1"/>
        </a:solidFill>
        <a:latin typeface="Arial" pitchFamily="34" charset="0"/>
        <a:ea typeface="楷体_GB2312" pitchFamily="49" charset="-122"/>
        <a:cs typeface="+mn-cs"/>
      </a:defRPr>
    </a:lvl9pPr>
  </p:defaultTextStyle>
  <p:extLst>
    <p:ext uri="{EFAFB233-063F-42B5-8137-9DF3F51BA10A}">
      <p15:sldGuideLst xmlns:p15="http://schemas.microsoft.com/office/powerpoint/2012/main">
        <p15:guide id="1" orient="horz" pos="2092">
          <p15:clr>
            <a:srgbClr val="A4A3A4"/>
          </p15:clr>
        </p15:guide>
        <p15:guide id="2" pos="31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F3300"/>
    <a:srgbClr val="0000FF"/>
    <a:srgbClr val="FF33CC"/>
    <a:srgbClr val="392169"/>
    <a:srgbClr val="33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8" autoAdjust="0"/>
  </p:normalViewPr>
  <p:slideViewPr>
    <p:cSldViewPr>
      <p:cViewPr varScale="1">
        <p:scale>
          <a:sx n="99" d="100"/>
          <a:sy n="99" d="100"/>
        </p:scale>
        <p:origin x="555" y="51"/>
      </p:cViewPr>
      <p:guideLst>
        <p:guide orient="horz" pos="2092"/>
        <p:guide pos="31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eaLnBrk="1" hangingPunct="1">
              <a:defRPr sz="1300">
                <a:effectLst>
                  <a:outerShdw blurRad="38100" dist="38100" dir="2700000" algn="tl">
                    <a:srgbClr val="C0C0C0"/>
                  </a:outerShdw>
                </a:effectLst>
                <a:latin typeface="Tahoma" pitchFamily="34" charset="0"/>
              </a:defRPr>
            </a:lvl1pPr>
          </a:lstStyle>
          <a:p>
            <a:endParaRPr lang="en-US"/>
          </a:p>
        </p:txBody>
      </p:sp>
      <p:sp>
        <p:nvSpPr>
          <p:cNvPr id="3075" name="Rectangle 3"/>
          <p:cNvSpPr>
            <a:spLocks noGrp="1" noChangeArrowheads="1"/>
          </p:cNvSpPr>
          <p:nvPr>
            <p:ph type="dt" idx="1"/>
          </p:nvPr>
        </p:nvSpPr>
        <p:spPr bwMode="auto">
          <a:xfrm>
            <a:off x="3886200" y="0"/>
            <a:ext cx="2971800" cy="45402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defRPr sz="1300">
                <a:effectLst>
                  <a:outerShdw blurRad="38100" dist="38100" dir="2700000" algn="tl">
                    <a:srgbClr val="C0C0C0"/>
                  </a:outerShdw>
                </a:effectLst>
                <a:latin typeface="Tahoma" pitchFamily="34" charset="0"/>
              </a:defRPr>
            </a:lvl1pPr>
          </a:lstStyle>
          <a:p>
            <a:endParaRPr lang="en-US"/>
          </a:p>
        </p:txBody>
      </p:sp>
      <p:sp>
        <p:nvSpPr>
          <p:cNvPr id="3076" name="Rectangle 4"/>
          <p:cNvSpPr>
            <a:spLocks noGrp="1" noRot="1" noChangeAspect="1" noChangeArrowheads="1"/>
          </p:cNvSpPr>
          <p:nvPr>
            <p:ph type="sldImg" idx="2"/>
          </p:nvPr>
        </p:nvSpPr>
        <p:spPr bwMode="auto">
          <a:xfrm>
            <a:off x="958850" y="685800"/>
            <a:ext cx="4943475" cy="3429000"/>
          </a:xfrm>
          <a:prstGeom prst="rect">
            <a:avLst/>
          </a:prstGeom>
          <a:noFill/>
          <a:ln w="9525">
            <a:noFill/>
            <a:miter lim="800000"/>
            <a:headEnd/>
            <a:tailEnd/>
          </a:ln>
        </p:spPr>
      </p:sp>
      <p:sp>
        <p:nvSpPr>
          <p:cNvPr id="3077" name="Rectangle 5"/>
          <p:cNvSpPr>
            <a:spLocks noGrp="1" noChangeArrowheads="1"/>
          </p:cNvSpPr>
          <p:nvPr>
            <p:ph type="body" sz="quarter" idx="3"/>
          </p:nvPr>
        </p:nvSpPr>
        <p:spPr bwMode="auto">
          <a:xfrm>
            <a:off x="912813" y="4341813"/>
            <a:ext cx="5030787" cy="411480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8388"/>
            <a:ext cx="2971800" cy="455612"/>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eaLnBrk="1" hangingPunct="1">
              <a:defRPr sz="1300">
                <a:effectLst>
                  <a:outerShdw blurRad="38100" dist="38100" dir="2700000" algn="tl">
                    <a:srgbClr val="C0C0C0"/>
                  </a:outerShdw>
                </a:effectLst>
                <a:latin typeface="Tahoma" pitchFamily="34" charset="0"/>
              </a:defRPr>
            </a:lvl1pPr>
          </a:lstStyle>
          <a:p>
            <a:endParaRPr lang="en-US"/>
          </a:p>
        </p:txBody>
      </p:sp>
      <p:sp>
        <p:nvSpPr>
          <p:cNvPr id="3079" name="Rectangle 7"/>
          <p:cNvSpPr>
            <a:spLocks noGrp="1" noChangeArrowheads="1"/>
          </p:cNvSpPr>
          <p:nvPr>
            <p:ph type="sldNum" sz="quarter" idx="5"/>
          </p:nvPr>
        </p:nvSpPr>
        <p:spPr bwMode="auto">
          <a:xfrm>
            <a:off x="3886200" y="8688388"/>
            <a:ext cx="2971800" cy="455612"/>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defRPr sz="1300">
                <a:effectLst>
                  <a:outerShdw blurRad="38100" dist="38100" dir="2700000" algn="tl">
                    <a:srgbClr val="C0C0C0"/>
                  </a:outerShdw>
                </a:effectLst>
                <a:latin typeface="Tahoma" pitchFamily="34" charset="0"/>
              </a:defRPr>
            </a:lvl1pPr>
          </a:lstStyle>
          <a:p>
            <a:fld id="{1C543A7C-13D5-47FE-858C-3C08A00856E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p:cNvSpPr>
          <p:nvPr>
            <p:ph type="sldImg"/>
          </p:nvPr>
        </p:nvSpPr>
        <p:spPr>
          <a:xfrm>
            <a:off x="1144588" y="685800"/>
            <a:ext cx="4572000" cy="3429000"/>
          </a:xfrm>
          <a:ln/>
        </p:spPr>
      </p:sp>
      <p:sp>
        <p:nvSpPr>
          <p:cNvPr id="7171" name="Rectangle 3"/>
          <p:cNvSpPr>
            <a:spLocks noGrp="1" noChangeArrowheads="1"/>
          </p:cNvSpPr>
          <p:nvPr>
            <p:ph type="body" idx="1"/>
          </p:nvPr>
        </p:nvSpPr>
        <p:spPr>
          <a:ln/>
        </p:spPr>
        <p:txBody>
          <a:bodyPr/>
          <a:lstStyle/>
          <a:p>
            <a:r>
              <a:rPr lang="zh-CN" altLang="en-US">
                <a:latin typeface="宋体" pitchFamily="2" charset="-122"/>
              </a:rPr>
              <a:t>    流量是工业生产过程操作与管理的重要依据。在具有流动介质的工艺过程中，物料通过工艺管道在设备之间来往输送和配比，生产过程中的物料平衡和能量平衡等都与流量有着密切的关系。因此通过对生产过程中各种物料的流量测量，可以进行整个生产过程的物料和能量衡算，实时最优控制。</a:t>
            </a:r>
          </a:p>
          <a:p>
            <a:pPr>
              <a:lnSpc>
                <a:spcPct val="120000"/>
              </a:lnSpc>
            </a:pPr>
            <a:r>
              <a:rPr lang="zh-CN" altLang="en-US">
                <a:latin typeface="宋体" pitchFamily="2" charset="-122"/>
              </a:rPr>
              <a:t> 实验表明，流体在距孔板前大约（0.5～2D）处，流束开始收缩，管道中心处流体的压力开始下降。流束经过孔板后，由于惯性作用而继续收缩，大约在孔板后的（0.3～ 0.5 ）处，流速最快，压力最低。在这以后，流束开始扩张，流速逐渐恢复到原来的速度，压力也逐渐恢复到最大。</a:t>
            </a: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xfrm>
            <a:off x="1144588" y="685800"/>
            <a:ext cx="4572000" cy="3429000"/>
          </a:xfrm>
          <a:ln/>
        </p:spPr>
      </p:sp>
      <p:sp>
        <p:nvSpPr>
          <p:cNvPr id="45059" name="Rectangle 3"/>
          <p:cNvSpPr>
            <a:spLocks noGrp="1" noChangeArrowheads="1"/>
          </p:cNvSpPr>
          <p:nvPr>
            <p:ph type="body" idx="1"/>
          </p:nvPr>
        </p:nvSpPr>
        <p:spPr>
          <a:ln/>
        </p:spPr>
        <p:txBody>
          <a:bodyPr/>
          <a:lstStyle/>
          <a:p>
            <a:pPr algn="just" eaLnBrk="0" hangingPunct="0">
              <a:spcBef>
                <a:spcPct val="0"/>
              </a:spcBef>
            </a:pPr>
            <a:r>
              <a:rPr lang="zh-CN">
                <a:latin typeface="宋体" pitchFamily="2" charset="-122"/>
              </a:rPr>
              <a:t>节流件前后应有足够长的直管段</a:t>
            </a:r>
            <a:r>
              <a:rPr lang="zh-CN" altLang="zh-CN" i="1">
                <a:latin typeface="宋体" pitchFamily="2" charset="-122"/>
              </a:rPr>
              <a:t>L</a:t>
            </a:r>
            <a:endParaRPr lang="zh-CN" altLang="zh-CN">
              <a:latin typeface="宋体" pitchFamily="2" charset="-122"/>
            </a:endParaRPr>
          </a:p>
          <a:p>
            <a:pPr algn="just" eaLnBrk="0" hangingPunct="0">
              <a:spcBef>
                <a:spcPct val="0"/>
              </a:spcBef>
            </a:pPr>
            <a:r>
              <a:rPr lang="zh-CN" altLang="zh-CN">
                <a:latin typeface="宋体" pitchFamily="2" charset="-122"/>
              </a:rPr>
              <a:t>      </a:t>
            </a:r>
            <a:r>
              <a:rPr lang="zh-CN">
                <a:latin typeface="宋体" pitchFamily="2" charset="-122"/>
              </a:rPr>
              <a:t>节流件上游阻流件的形式及上下游阻力件的位置将影响流速分布，节流孔</a:t>
            </a:r>
            <a:r>
              <a:rPr lang="zh-CN" altLang="zh-CN">
                <a:latin typeface="宋体" pitchFamily="2" charset="-122"/>
              </a:rPr>
              <a:t>d</a:t>
            </a:r>
            <a:r>
              <a:rPr lang="zh-CN">
                <a:latin typeface="宋体" pitchFamily="2" charset="-122"/>
              </a:rPr>
              <a:t>与管道内径</a:t>
            </a:r>
            <a:r>
              <a:rPr lang="zh-CN" altLang="zh-CN">
                <a:latin typeface="宋体" pitchFamily="2" charset="-122"/>
              </a:rPr>
              <a:t>D</a:t>
            </a:r>
            <a:r>
              <a:rPr lang="zh-CN">
                <a:latin typeface="宋体" pitchFamily="2" charset="-122"/>
              </a:rPr>
              <a:t>之比</a:t>
            </a:r>
            <a:r>
              <a:rPr lang="zh-CN" altLang="zh-CN" i="1">
                <a:latin typeface="宋体" pitchFamily="2" charset="-122"/>
              </a:rPr>
              <a:t>β</a:t>
            </a:r>
            <a:r>
              <a:rPr lang="zh-CN" altLang="zh-CN">
                <a:latin typeface="宋体" pitchFamily="2" charset="-122"/>
              </a:rPr>
              <a:t>=d</a:t>
            </a:r>
            <a:r>
              <a:rPr lang="zh-CN">
                <a:latin typeface="宋体" pitchFamily="2" charset="-122"/>
              </a:rPr>
              <a:t>／</a:t>
            </a:r>
            <a:r>
              <a:rPr lang="zh-CN" altLang="zh-CN">
                <a:latin typeface="宋体" pitchFamily="2" charset="-122"/>
              </a:rPr>
              <a:t>D</a:t>
            </a:r>
            <a:r>
              <a:rPr lang="zh-CN">
                <a:latin typeface="宋体" pitchFamily="2" charset="-122"/>
              </a:rPr>
              <a:t>（直径比）也将影响流速分布。在节流件前后有足够的直管段，不然就保证不了测量的精确度。</a:t>
            </a:r>
          </a:p>
          <a:p>
            <a:pPr algn="just"/>
            <a:r>
              <a:rPr lang="zh-CN">
                <a:latin typeface="宋体" pitchFamily="2" charset="-122"/>
              </a:rPr>
              <a:t>       最小直管段</a:t>
            </a:r>
            <a:r>
              <a:rPr lang="zh-CN" altLang="zh-CN" i="1">
                <a:latin typeface="宋体" pitchFamily="2" charset="-122"/>
              </a:rPr>
              <a:t>L</a:t>
            </a:r>
            <a:r>
              <a:rPr lang="zh-CN">
                <a:latin typeface="宋体" pitchFamily="2" charset="-122"/>
              </a:rPr>
              <a:t>由三段长度（</a:t>
            </a:r>
            <a:r>
              <a:rPr lang="zh-CN" altLang="zh-CN" i="1">
                <a:latin typeface="宋体" pitchFamily="2" charset="-122"/>
              </a:rPr>
              <a:t>l</a:t>
            </a:r>
            <a:r>
              <a:rPr lang="zh-CN" altLang="zh-CN" baseline="-30000">
                <a:latin typeface="宋体" pitchFamily="2" charset="-122"/>
              </a:rPr>
              <a:t>0</a:t>
            </a:r>
            <a:r>
              <a:rPr lang="zh-CN">
                <a:latin typeface="宋体" pitchFamily="2" charset="-122"/>
              </a:rPr>
              <a:t>，</a:t>
            </a:r>
            <a:r>
              <a:rPr lang="zh-CN" altLang="zh-CN" i="1">
                <a:latin typeface="宋体" pitchFamily="2" charset="-122"/>
              </a:rPr>
              <a:t>l</a:t>
            </a:r>
            <a:r>
              <a:rPr lang="zh-CN" altLang="zh-CN" baseline="-30000">
                <a:latin typeface="宋体" pitchFamily="2" charset="-122"/>
              </a:rPr>
              <a:t>1</a:t>
            </a:r>
            <a:r>
              <a:rPr lang="zh-CN">
                <a:latin typeface="宋体" pitchFamily="2" charset="-122"/>
              </a:rPr>
              <a:t>，</a:t>
            </a:r>
            <a:r>
              <a:rPr lang="zh-CN" altLang="zh-CN" i="1">
                <a:latin typeface="宋体" pitchFamily="2" charset="-122"/>
              </a:rPr>
              <a:t>l</a:t>
            </a:r>
            <a:r>
              <a:rPr lang="zh-CN" altLang="zh-CN" baseline="-30000">
                <a:latin typeface="宋体" pitchFamily="2" charset="-122"/>
              </a:rPr>
              <a:t>2</a:t>
            </a:r>
            <a:r>
              <a:rPr lang="zh-CN">
                <a:latin typeface="宋体" pitchFamily="2" charset="-122"/>
              </a:rPr>
              <a:t>）组成，</a:t>
            </a:r>
            <a:r>
              <a:rPr lang="zh-CN" altLang="zh-CN" i="1">
                <a:latin typeface="宋体" pitchFamily="2" charset="-122"/>
              </a:rPr>
              <a:t>l</a:t>
            </a:r>
            <a:r>
              <a:rPr lang="zh-CN" altLang="zh-CN" baseline="-30000">
                <a:latin typeface="宋体" pitchFamily="2" charset="-122"/>
              </a:rPr>
              <a:t>1</a:t>
            </a:r>
            <a:r>
              <a:rPr lang="zh-CN">
                <a:latin typeface="宋体" pitchFamily="2" charset="-122"/>
              </a:rPr>
              <a:t>是节流件与上游第一阻流件之间的直管段最小长度，由第一阻流件形式和</a:t>
            </a:r>
            <a:r>
              <a:rPr lang="zh-CN" altLang="zh-CN" i="1">
                <a:latin typeface="宋体" pitchFamily="2" charset="-122"/>
              </a:rPr>
              <a:t>β</a:t>
            </a:r>
            <a:r>
              <a:rPr lang="zh-CN">
                <a:latin typeface="宋体" pitchFamily="2" charset="-122"/>
              </a:rPr>
              <a:t>值决定，按下表查算。</a:t>
            </a:r>
            <a:r>
              <a:rPr lang="zh-CN" altLang="zh-CN" i="1">
                <a:latin typeface="宋体" pitchFamily="2" charset="-122"/>
              </a:rPr>
              <a:t>l</a:t>
            </a:r>
            <a:r>
              <a:rPr lang="zh-CN" altLang="zh-CN" baseline="-30000">
                <a:latin typeface="宋体" pitchFamily="2" charset="-122"/>
              </a:rPr>
              <a:t>0</a:t>
            </a:r>
            <a:r>
              <a:rPr lang="zh-CN">
                <a:latin typeface="宋体" pitchFamily="2" charset="-122"/>
              </a:rPr>
              <a:t>是上游第一阻流件与上游第二阻流件之间的直管段，由第二阻流件的形式和</a:t>
            </a:r>
            <a:r>
              <a:rPr lang="zh-CN" altLang="zh-CN" i="1">
                <a:latin typeface="宋体" pitchFamily="2" charset="-122"/>
              </a:rPr>
              <a:t>β</a:t>
            </a:r>
            <a:r>
              <a:rPr lang="zh-CN" altLang="zh-CN">
                <a:latin typeface="宋体" pitchFamily="2" charset="-122"/>
              </a:rPr>
              <a:t>=0.7</a:t>
            </a:r>
            <a:r>
              <a:rPr lang="zh-CN">
                <a:latin typeface="宋体" pitchFamily="2" charset="-122"/>
              </a:rPr>
              <a:t>（无论产的实际值为多少）决定，按下表给出值的一半计算。</a:t>
            </a:r>
            <a:r>
              <a:rPr lang="zh-CN" altLang="zh-CN" i="1">
                <a:latin typeface="宋体" pitchFamily="2" charset="-122"/>
              </a:rPr>
              <a:t>l</a:t>
            </a:r>
            <a:r>
              <a:rPr lang="zh-CN" altLang="zh-CN" baseline="-30000">
                <a:latin typeface="宋体" pitchFamily="2" charset="-122"/>
              </a:rPr>
              <a:t>2</a:t>
            </a:r>
            <a:r>
              <a:rPr lang="zh-CN">
                <a:latin typeface="宋体" pitchFamily="2" charset="-122"/>
              </a:rPr>
              <a:t>是节流件到下游阻流件直管段的最小长度，无论上游阻流件的形式如何均决定于</a:t>
            </a:r>
            <a:r>
              <a:rPr lang="zh-CN" altLang="zh-CN" i="1">
                <a:latin typeface="宋体" pitchFamily="2" charset="-122"/>
              </a:rPr>
              <a:t>β</a:t>
            </a:r>
            <a:r>
              <a:rPr lang="zh-CN">
                <a:latin typeface="宋体" pitchFamily="2" charset="-122"/>
              </a:rPr>
              <a:t>的值，由下表查算。</a:t>
            </a: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C543A7C-13D5-47FE-858C-3C08A00856EA}"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p:cNvSpPr>
          <p:nvPr>
            <p:ph type="sldImg"/>
          </p:nvPr>
        </p:nvSpPr>
        <p:spPr>
          <a:xfrm>
            <a:off x="1144588" y="685800"/>
            <a:ext cx="4572000" cy="3429000"/>
          </a:xfrm>
          <a:ln/>
        </p:spPr>
      </p:sp>
      <p:sp>
        <p:nvSpPr>
          <p:cNvPr id="9219" name="Rectangle 3"/>
          <p:cNvSpPr>
            <a:spLocks noGrp="1" noChangeArrowheads="1"/>
          </p:cNvSpPr>
          <p:nvPr>
            <p:ph type="body" idx="1"/>
          </p:nvPr>
        </p:nvSpPr>
        <p:spPr>
          <a:ln/>
        </p:spPr>
        <p:txBody>
          <a:bodyPr/>
          <a:lstStyle/>
          <a:p>
            <a:pPr>
              <a:lnSpc>
                <a:spcPct val="120000"/>
              </a:lnSpc>
            </a:pPr>
            <a:r>
              <a:rPr lang="zh-CN" altLang="zh-CN">
                <a:latin typeface="宋体" pitchFamily="2" charset="-122"/>
              </a:rPr>
              <a:t> </a:t>
            </a:r>
            <a:r>
              <a:rPr lang="zh-CN">
                <a:latin typeface="宋体" pitchFamily="2" charset="-122"/>
              </a:rPr>
              <a:t>流体的流量</a:t>
            </a:r>
            <a:r>
              <a:rPr lang="zh-CN" altLang="zh-CN">
                <a:latin typeface="宋体" pitchFamily="2" charset="-122"/>
              </a:rPr>
              <a:t>Q</a:t>
            </a:r>
            <a:r>
              <a:rPr lang="zh-CN">
                <a:latin typeface="宋体" pitchFamily="2" charset="-122"/>
              </a:rPr>
              <a:t>愈大，流束的局部收缩也愈大，因此节流装置两端的压差⊿</a:t>
            </a:r>
            <a:r>
              <a:rPr lang="zh-CN" altLang="zh-CN">
                <a:latin typeface="宋体" pitchFamily="2" charset="-122"/>
              </a:rPr>
              <a:t>P</a:t>
            </a:r>
            <a:r>
              <a:rPr lang="zh-CN">
                <a:latin typeface="宋体" pitchFamily="2" charset="-122"/>
              </a:rPr>
              <a:t>也愈大。</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p:cNvSpPr>
          <p:nvPr>
            <p:ph type="sldImg"/>
          </p:nvPr>
        </p:nvSpPr>
        <p:spPr>
          <a:xfrm>
            <a:off x="1143000" y="684213"/>
            <a:ext cx="4572000" cy="3429000"/>
          </a:xfrm>
          <a:ln/>
        </p:spPr>
      </p:sp>
      <p:sp>
        <p:nvSpPr>
          <p:cNvPr id="11267" name="Rectangle 3"/>
          <p:cNvSpPr>
            <a:spLocks noGrp="1" noChangeArrowheads="1"/>
          </p:cNvSpPr>
          <p:nvPr>
            <p:ph type="body" idx="1"/>
          </p:nvPr>
        </p:nvSpPr>
        <p:spPr>
          <a:xfrm>
            <a:off x="911225" y="4340225"/>
            <a:ext cx="5030788" cy="4114800"/>
          </a:xfrm>
          <a:ln/>
        </p:spPr>
        <p:txBody>
          <a:bodyPr/>
          <a:lstStyle/>
          <a:p>
            <a:endParaRPr lang="zh-CN" altLang="zh-CN">
              <a:latin typeface="宋体" pitchFamily="2" charset="-122"/>
            </a:endParaRPr>
          </a:p>
          <a:p>
            <a:endParaRPr lang="zh-CN" altLang="zh-CN">
              <a:latin typeface="宋体" pitchFamily="2" charset="-122"/>
            </a:endParaRPr>
          </a:p>
          <a:p>
            <a:endParaRPr lang="zh-CN" altLang="zh-CN">
              <a:latin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xfrm>
            <a:off x="1144588" y="685800"/>
            <a:ext cx="4572000" cy="3429000"/>
          </a:xfrm>
          <a:ln/>
        </p:spPr>
      </p:sp>
      <p:sp>
        <p:nvSpPr>
          <p:cNvPr id="13315" name="Rectangle 3"/>
          <p:cNvSpPr>
            <a:spLocks noGrp="1" noChangeArrowheads="1"/>
          </p:cNvSpPr>
          <p:nvPr>
            <p:ph type="body" idx="1"/>
          </p:nvPr>
        </p:nvSpPr>
        <p:spPr>
          <a:ln/>
        </p:spPr>
        <p:txBody>
          <a:bodyPr/>
          <a:lstStyle/>
          <a:p>
            <a:r>
              <a:rPr lang="zh-CN" altLang="en-US" b="1">
                <a:latin typeface="宋体" pitchFamily="2" charset="-122"/>
              </a:rPr>
              <a:t>如图</a:t>
            </a:r>
            <a:r>
              <a:rPr lang="en-US" b="1">
                <a:latin typeface="宋体" pitchFamily="2" charset="-122"/>
              </a:rPr>
              <a:t>10-4;</a:t>
            </a:r>
            <a:r>
              <a:rPr lang="zh-CN" altLang="en-US" b="1">
                <a:latin typeface="宋体" pitchFamily="2" charset="-122"/>
              </a:rPr>
              <a:t>稳定流动的流体沿水平管道流动到节流元件前的截面</a:t>
            </a:r>
            <a:r>
              <a:rPr lang="en-US" b="1">
                <a:latin typeface="宋体" pitchFamily="2" charset="-122"/>
              </a:rPr>
              <a:t>1</a:t>
            </a:r>
            <a:r>
              <a:rPr lang="zh-CN" altLang="en-US" b="1">
                <a:latin typeface="宋体" pitchFamily="2" charset="-122"/>
              </a:rPr>
              <a:t>处之后，流束开始收缩，靠近管壁处的流体向管道中心加速，而管道中心处流体的压力开始下降。</a:t>
            </a:r>
          </a:p>
          <a:p>
            <a:r>
              <a:rPr lang="zh-CN" altLang="en-US">
                <a:latin typeface="宋体" pitchFamily="2" charset="-122"/>
              </a:rPr>
              <a:t>由于惯性作用，流体流过节流元件后流束继续收缩，因此流束的最小截面位置不在节流元件处，而在节流元件后的截面</a:t>
            </a:r>
            <a:r>
              <a:rPr lang="en-US">
                <a:latin typeface="宋体" pitchFamily="2" charset="-122"/>
              </a:rPr>
              <a:t>2</a:t>
            </a:r>
            <a:r>
              <a:rPr lang="zh-CN" altLang="en-US">
                <a:latin typeface="宋体" pitchFamily="2" charset="-122"/>
              </a:rPr>
              <a:t>处</a:t>
            </a:r>
            <a:r>
              <a:rPr lang="en-US">
                <a:latin typeface="宋体" pitchFamily="2" charset="-122"/>
              </a:rPr>
              <a:t>(</a:t>
            </a:r>
            <a:r>
              <a:rPr lang="zh-CN" altLang="en-US">
                <a:latin typeface="宋体" pitchFamily="2" charset="-122"/>
              </a:rPr>
              <a:t>此位置随流量大小而变</a:t>
            </a:r>
            <a:r>
              <a:rPr lang="en-US">
                <a:latin typeface="宋体" pitchFamily="2" charset="-122"/>
              </a:rPr>
              <a:t>)</a:t>
            </a:r>
            <a:r>
              <a:rPr lang="zh-CN" altLang="en-US">
                <a:latin typeface="宋体" pitchFamily="2" charset="-122"/>
              </a:rPr>
              <a:t>，此处流体平均流速</a:t>
            </a:r>
            <a:r>
              <a:rPr lang="en-US" i="1">
                <a:latin typeface="宋体" pitchFamily="2" charset="-122"/>
              </a:rPr>
              <a:t>U</a:t>
            </a:r>
            <a:r>
              <a:rPr lang="en-US" baseline="-25000">
                <a:latin typeface="宋体" pitchFamily="2" charset="-122"/>
              </a:rPr>
              <a:t>2</a:t>
            </a:r>
            <a:r>
              <a:rPr lang="zh-CN" altLang="en-US">
                <a:latin typeface="宋体" pitchFamily="2" charset="-122"/>
              </a:rPr>
              <a:t>最大，压力</a:t>
            </a:r>
            <a:r>
              <a:rPr lang="en-US" i="1">
                <a:latin typeface="宋体" pitchFamily="2" charset="-122"/>
              </a:rPr>
              <a:t>P</a:t>
            </a:r>
            <a:r>
              <a:rPr lang="en-US" baseline="-25000">
                <a:latin typeface="宋体" pitchFamily="2" charset="-122"/>
              </a:rPr>
              <a:t>2</a:t>
            </a:r>
            <a:r>
              <a:rPr lang="zh-CN" altLang="en-US">
                <a:latin typeface="宋体" pitchFamily="2" charset="-122"/>
              </a:rPr>
              <a:t>最低。截面</a:t>
            </a:r>
            <a:r>
              <a:rPr lang="en-US">
                <a:latin typeface="宋体" pitchFamily="2" charset="-122"/>
              </a:rPr>
              <a:t>2</a:t>
            </a:r>
            <a:r>
              <a:rPr lang="zh-CN" altLang="en-US">
                <a:latin typeface="宋体" pitchFamily="2" charset="-122"/>
              </a:rPr>
              <a:t>后，流束逐渐扩大。</a:t>
            </a:r>
          </a:p>
          <a:p>
            <a:r>
              <a:rPr lang="zh-CN" altLang="en-US" b="1">
                <a:latin typeface="宋体" pitchFamily="2" charset="-122"/>
              </a:rPr>
              <a:t>在截面</a:t>
            </a:r>
            <a:r>
              <a:rPr lang="en-US" b="1">
                <a:latin typeface="宋体" pitchFamily="2" charset="-122"/>
              </a:rPr>
              <a:t>3</a:t>
            </a:r>
            <a:r>
              <a:rPr lang="zh-CN" altLang="en-US" b="1">
                <a:latin typeface="宋体" pitchFamily="2" charset="-122"/>
              </a:rPr>
              <a:t>处，流束又充满管道，流体速度</a:t>
            </a:r>
            <a:r>
              <a:rPr lang="en-US" b="1" i="1">
                <a:latin typeface="宋体" pitchFamily="2" charset="-122"/>
              </a:rPr>
              <a:t>U</a:t>
            </a:r>
            <a:r>
              <a:rPr lang="en-US" b="1" baseline="-25000">
                <a:latin typeface="宋体" pitchFamily="2" charset="-122"/>
              </a:rPr>
              <a:t>3</a:t>
            </a:r>
            <a:r>
              <a:rPr lang="zh-CN" altLang="en-US" b="1">
                <a:latin typeface="宋体" pitchFamily="2" charset="-122"/>
              </a:rPr>
              <a:t>恢复到节流前的速度</a:t>
            </a:r>
            <a:r>
              <a:rPr lang="en-US" b="1" i="1">
                <a:latin typeface="宋体" pitchFamily="2" charset="-122"/>
              </a:rPr>
              <a:t>U</a:t>
            </a:r>
            <a:r>
              <a:rPr lang="en-US" b="1" baseline="-25000">
                <a:latin typeface="宋体" pitchFamily="2" charset="-122"/>
              </a:rPr>
              <a:t>1</a:t>
            </a:r>
            <a:r>
              <a:rPr lang="en-US" b="1">
                <a:latin typeface="宋体" pitchFamily="2" charset="-122"/>
              </a:rPr>
              <a:t> (</a:t>
            </a:r>
            <a:r>
              <a:rPr lang="en-US" b="1" i="1">
                <a:latin typeface="宋体" pitchFamily="2" charset="-122"/>
              </a:rPr>
              <a:t>U</a:t>
            </a:r>
            <a:r>
              <a:rPr lang="en-US" b="1" baseline="-25000">
                <a:latin typeface="宋体" pitchFamily="2" charset="-122"/>
              </a:rPr>
              <a:t>3</a:t>
            </a:r>
            <a:r>
              <a:rPr lang="zh-CN" altLang="en-US" b="1">
                <a:latin typeface="宋体" pitchFamily="2" charset="-122"/>
              </a:rPr>
              <a:t>＝</a:t>
            </a:r>
            <a:r>
              <a:rPr lang="en-US" b="1" i="1">
                <a:latin typeface="宋体" pitchFamily="2" charset="-122"/>
              </a:rPr>
              <a:t>U</a:t>
            </a:r>
            <a:r>
              <a:rPr lang="en-US" b="1" baseline="-25000">
                <a:latin typeface="宋体" pitchFamily="2" charset="-122"/>
              </a:rPr>
              <a:t>1</a:t>
            </a:r>
            <a:r>
              <a:rPr lang="en-US" b="1">
                <a:latin typeface="宋体" pitchFamily="2" charset="-122"/>
              </a:rPr>
              <a:t>)</a:t>
            </a:r>
            <a:r>
              <a:rPr lang="zh-CN" altLang="en-US" b="1">
                <a:latin typeface="宋体" pitchFamily="2" charset="-122"/>
              </a:rPr>
              <a:t>。由于流体流经节流元件时会产生漩涡以及沿程的摩擦阻力等会造成能量损失，因此压力</a:t>
            </a:r>
            <a:r>
              <a:rPr lang="en-US" b="1" i="1">
                <a:latin typeface="宋体" pitchFamily="2" charset="-122"/>
              </a:rPr>
              <a:t>P</a:t>
            </a:r>
            <a:r>
              <a:rPr lang="en-US" b="1" baseline="-25000">
                <a:latin typeface="宋体" pitchFamily="2" charset="-122"/>
              </a:rPr>
              <a:t>3</a:t>
            </a:r>
            <a:r>
              <a:rPr lang="zh-CN" altLang="en-US" b="1">
                <a:latin typeface="宋体" pitchFamily="2" charset="-122"/>
              </a:rPr>
              <a:t>不能恢复到原来的数值</a:t>
            </a:r>
            <a:r>
              <a:rPr lang="en-US" b="1" i="1">
                <a:latin typeface="宋体" pitchFamily="2" charset="-122"/>
              </a:rPr>
              <a:t>P</a:t>
            </a:r>
            <a:r>
              <a:rPr lang="en-US" b="1" baseline="-25000">
                <a:latin typeface="宋体" pitchFamily="2" charset="-122"/>
              </a:rPr>
              <a:t>1</a:t>
            </a:r>
            <a:r>
              <a:rPr lang="zh-CN" altLang="en-US" b="1">
                <a:latin typeface="宋体" pitchFamily="2" charset="-122"/>
              </a:rPr>
              <a:t>。</a:t>
            </a:r>
            <a:r>
              <a:rPr lang="en-US" b="1" i="1">
                <a:latin typeface="宋体" pitchFamily="2" charset="-122"/>
              </a:rPr>
              <a:t>P</a:t>
            </a:r>
            <a:r>
              <a:rPr lang="en-US" b="1" baseline="-25000">
                <a:latin typeface="宋体" pitchFamily="2" charset="-122"/>
              </a:rPr>
              <a:t>1</a:t>
            </a:r>
            <a:r>
              <a:rPr lang="zh-CN" altLang="en-US" b="1">
                <a:latin typeface="宋体" pitchFamily="2" charset="-122"/>
              </a:rPr>
              <a:t>与</a:t>
            </a:r>
            <a:r>
              <a:rPr lang="en-US" b="1" i="1">
                <a:latin typeface="宋体" pitchFamily="2" charset="-122"/>
              </a:rPr>
              <a:t>P</a:t>
            </a:r>
            <a:r>
              <a:rPr lang="en-US" b="1" baseline="-25000">
                <a:latin typeface="宋体" pitchFamily="2" charset="-122"/>
              </a:rPr>
              <a:t>3</a:t>
            </a:r>
            <a:r>
              <a:rPr lang="zh-CN" altLang="en-US" b="1">
                <a:latin typeface="宋体" pitchFamily="2" charset="-122"/>
              </a:rPr>
              <a:t>的差值</a:t>
            </a:r>
            <a:r>
              <a:rPr lang="zh-CN" altLang="en-US" b="1" i="1">
                <a:latin typeface="宋体" pitchFamily="2" charset="-122"/>
                <a:sym typeface="Symbol" pitchFamily="18" charset="2"/>
              </a:rPr>
              <a:t></a:t>
            </a:r>
            <a:r>
              <a:rPr lang="en-US" b="1" i="1">
                <a:latin typeface="宋体" pitchFamily="2" charset="-122"/>
              </a:rPr>
              <a:t>P</a:t>
            </a:r>
            <a:r>
              <a:rPr lang="en-US" b="1">
                <a:latin typeface="宋体" pitchFamily="2" charset="-122"/>
              </a:rPr>
              <a:t>(</a:t>
            </a:r>
            <a:r>
              <a:rPr lang="en-US" b="1" i="1">
                <a:latin typeface="宋体" pitchFamily="2" charset="-122"/>
                <a:sym typeface="Symbol" pitchFamily="18" charset="2"/>
              </a:rPr>
              <a:t></a:t>
            </a:r>
            <a:r>
              <a:rPr lang="en-US" b="1" i="1">
                <a:latin typeface="宋体" pitchFamily="2" charset="-122"/>
              </a:rPr>
              <a:t>P</a:t>
            </a:r>
            <a:r>
              <a:rPr lang="en-US" b="1">
                <a:latin typeface="宋体" pitchFamily="2" charset="-122"/>
              </a:rPr>
              <a:t>= </a:t>
            </a:r>
            <a:r>
              <a:rPr lang="en-US" b="1" i="1">
                <a:latin typeface="宋体" pitchFamily="2" charset="-122"/>
              </a:rPr>
              <a:t>P</a:t>
            </a:r>
            <a:r>
              <a:rPr lang="en-US" b="1" baseline="-25000">
                <a:latin typeface="宋体" pitchFamily="2" charset="-122"/>
              </a:rPr>
              <a:t>1</a:t>
            </a:r>
            <a:r>
              <a:rPr lang="en-US" b="1">
                <a:latin typeface="宋体" pitchFamily="2" charset="-122"/>
              </a:rPr>
              <a:t>-</a:t>
            </a:r>
            <a:r>
              <a:rPr lang="en-US" b="1" i="1">
                <a:latin typeface="宋体" pitchFamily="2" charset="-122"/>
              </a:rPr>
              <a:t>P</a:t>
            </a:r>
            <a:r>
              <a:rPr lang="en-US" b="1" baseline="-25000">
                <a:latin typeface="宋体" pitchFamily="2" charset="-122"/>
              </a:rPr>
              <a:t>3</a:t>
            </a:r>
            <a:r>
              <a:rPr lang="en-US" b="1">
                <a:latin typeface="宋体" pitchFamily="2" charset="-122"/>
              </a:rPr>
              <a:t>)</a:t>
            </a:r>
            <a:r>
              <a:rPr lang="zh-CN" altLang="en-US" b="1">
                <a:latin typeface="宋体" pitchFamily="2" charset="-122"/>
              </a:rPr>
              <a:t>称为</a:t>
            </a:r>
            <a:r>
              <a:rPr lang="zh-CN" altLang="en-US">
                <a:latin typeface="宋体" pitchFamily="2" charset="-122"/>
              </a:rPr>
              <a:t>流体流经节流元件的压力损失。</a:t>
            </a:r>
          </a:p>
          <a:p>
            <a:r>
              <a:rPr lang="zh-CN" altLang="en-US" b="1">
                <a:latin typeface="宋体" pitchFamily="2" charset="-122"/>
              </a:rPr>
              <a:t>节流件前后差压与流量之间的关系，即节流式流量计的流量方程可由流动连续性方程和伯努利方程推出。设管道水平放置，对于截面</a:t>
            </a:r>
            <a:r>
              <a:rPr lang="en-US" b="1">
                <a:latin typeface="宋体" pitchFamily="2" charset="-122"/>
              </a:rPr>
              <a:t>1</a:t>
            </a:r>
            <a:r>
              <a:rPr lang="zh-CN" altLang="en-US" b="1">
                <a:latin typeface="宋体" pitchFamily="2" charset="-122"/>
              </a:rPr>
              <a:t>、</a:t>
            </a:r>
            <a:r>
              <a:rPr lang="en-US" b="1">
                <a:latin typeface="宋体" pitchFamily="2" charset="-122"/>
              </a:rPr>
              <a:t>2</a:t>
            </a:r>
            <a:r>
              <a:rPr lang="zh-CN" altLang="en-US" b="1">
                <a:latin typeface="宋体" pitchFamily="2" charset="-122"/>
              </a:rPr>
              <a:t>，由于</a:t>
            </a:r>
            <a:r>
              <a:rPr lang="en-US" b="1" i="1">
                <a:latin typeface="宋体" pitchFamily="2" charset="-122"/>
              </a:rPr>
              <a:t>Z</a:t>
            </a:r>
            <a:r>
              <a:rPr lang="en-US" b="1" baseline="-25000">
                <a:latin typeface="宋体" pitchFamily="2" charset="-122"/>
              </a:rPr>
              <a:t>1</a:t>
            </a:r>
            <a:r>
              <a:rPr lang="en-US" b="1">
                <a:latin typeface="宋体" pitchFamily="2" charset="-122"/>
              </a:rPr>
              <a:t> =</a:t>
            </a:r>
            <a:r>
              <a:rPr lang="en-US" b="1" i="1">
                <a:latin typeface="宋体" pitchFamily="2" charset="-122"/>
              </a:rPr>
              <a:t>Z</a:t>
            </a:r>
            <a:r>
              <a:rPr lang="en-US" b="1" baseline="-25000">
                <a:latin typeface="宋体" pitchFamily="2" charset="-122"/>
              </a:rPr>
              <a:t>2</a:t>
            </a:r>
            <a:r>
              <a:rPr lang="zh-CN" altLang="en-US">
                <a:latin typeface="宋体" pitchFamily="2" charset="-122"/>
              </a:rPr>
              <a:t> </a:t>
            </a:r>
          </a:p>
          <a:p>
            <a:endParaRPr lang="zh-CN" altLang="en-US">
              <a:latin typeface="宋体" pitchFamily="2" charset="-122"/>
            </a:endParaRPr>
          </a:p>
          <a:p>
            <a:endParaRPr lang="en-US">
              <a:latin typeface="宋体" pitchFamily="2" charset="-122"/>
            </a:endParaRPr>
          </a:p>
          <a:p>
            <a:endParaRPr lang="zh-CN" altLang="en-US">
              <a:latin typeface="宋体"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xfrm>
            <a:off x="1144588" y="685800"/>
            <a:ext cx="4572000" cy="3429000"/>
          </a:xfrm>
          <a:ln/>
        </p:spPr>
      </p:sp>
      <p:sp>
        <p:nvSpPr>
          <p:cNvPr id="22531" name="Rectangle 3"/>
          <p:cNvSpPr>
            <a:spLocks noGrp="1" noChangeArrowheads="1"/>
          </p:cNvSpPr>
          <p:nvPr>
            <p:ph type="body" idx="1"/>
          </p:nvPr>
        </p:nvSpPr>
        <p:spPr>
          <a:ln/>
        </p:spPr>
        <p:txBody>
          <a:bodyPr/>
          <a:lstStyle/>
          <a:p>
            <a:r>
              <a:rPr lang="zh-CN"/>
              <a:t>。对标准孔板的特征尺寸要求为：节流孔径</a:t>
            </a:r>
            <a:r>
              <a:rPr lang="zh-CN" altLang="zh-CN"/>
              <a:t>d</a:t>
            </a:r>
            <a:r>
              <a:rPr lang="zh-CN"/>
              <a:t>不小于</a:t>
            </a:r>
            <a:r>
              <a:rPr lang="zh-CN" altLang="zh-CN"/>
              <a:t>12.5mm</a:t>
            </a:r>
            <a:r>
              <a:rPr lang="zh-CN"/>
              <a:t>，直径比</a:t>
            </a:r>
            <a:r>
              <a:rPr lang="zh-CN" altLang="zh-CN"/>
              <a:t>d/D </a:t>
            </a:r>
            <a:r>
              <a:rPr lang="zh-CN"/>
              <a:t>应在</a:t>
            </a:r>
            <a:r>
              <a:rPr lang="zh-CN" altLang="zh-CN"/>
              <a:t>0.2</a:t>
            </a:r>
            <a:r>
              <a:rPr lang="zh-CN"/>
              <a:t>～</a:t>
            </a:r>
            <a:r>
              <a:rPr lang="zh-CN" altLang="zh-CN"/>
              <a:t>0.75 </a:t>
            </a:r>
            <a:r>
              <a:rPr lang="zh-CN"/>
              <a:t>之间，</a:t>
            </a:r>
            <a:r>
              <a:rPr lang="zh-CN" altLang="zh-CN"/>
              <a:t>D</a:t>
            </a:r>
            <a:r>
              <a:rPr lang="zh-CN"/>
              <a:t>为管道直径，直孔厚度</a:t>
            </a:r>
            <a:r>
              <a:rPr lang="zh-CN" altLang="zh-CN"/>
              <a:t>h </a:t>
            </a:r>
            <a:r>
              <a:rPr lang="zh-CN"/>
              <a:t>应在</a:t>
            </a:r>
            <a:r>
              <a:rPr lang="zh-CN" altLang="zh-CN"/>
              <a:t>0.005D</a:t>
            </a:r>
            <a:r>
              <a:rPr lang="zh-CN"/>
              <a:t>～</a:t>
            </a:r>
            <a:r>
              <a:rPr lang="zh-CN" altLang="zh-CN"/>
              <a:t>0.02D </a:t>
            </a:r>
            <a:r>
              <a:rPr lang="zh-CN"/>
              <a:t>之间，孔板的总厚度</a:t>
            </a:r>
            <a:r>
              <a:rPr lang="zh-CN" altLang="zh-CN"/>
              <a:t>H</a:t>
            </a:r>
            <a:r>
              <a:rPr lang="zh-CN"/>
              <a:t>应在</a:t>
            </a:r>
            <a:r>
              <a:rPr lang="zh-CN" altLang="zh-CN"/>
              <a:t>h</a:t>
            </a:r>
            <a:r>
              <a:rPr lang="zh-CN"/>
              <a:t>～</a:t>
            </a:r>
            <a:r>
              <a:rPr lang="zh-CN" altLang="zh-CN"/>
              <a:t>0.05D </a:t>
            </a:r>
            <a:r>
              <a:rPr lang="zh-CN"/>
              <a:t>之间，圆锥面的斜角</a:t>
            </a:r>
            <a:r>
              <a:rPr lang="zh-CN" altLang="zh-CN"/>
              <a:t>α</a:t>
            </a:r>
            <a:r>
              <a:rPr lang="zh-CN"/>
              <a:t>应在</a:t>
            </a:r>
            <a:r>
              <a:rPr lang="zh-CN" altLang="zh-CN"/>
              <a:t>30°</a:t>
            </a:r>
            <a:r>
              <a:rPr lang="zh-CN"/>
              <a:t>～</a:t>
            </a:r>
            <a:r>
              <a:rPr lang="zh-CN" altLang="zh-CN"/>
              <a:t>45°</a:t>
            </a:r>
            <a:r>
              <a:rPr lang="zh-CN"/>
              <a:t>之间。</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a:xfrm>
            <a:off x="1144588" y="685800"/>
            <a:ext cx="4572000" cy="3429000"/>
          </a:xfrm>
          <a:ln/>
        </p:spPr>
      </p:sp>
      <p:sp>
        <p:nvSpPr>
          <p:cNvPr id="27651" name="Rectangle 3"/>
          <p:cNvSpPr>
            <a:spLocks noGrp="1" noChangeArrowheads="1"/>
          </p:cNvSpPr>
          <p:nvPr>
            <p:ph type="body" idx="1"/>
          </p:nvPr>
        </p:nvSpPr>
        <p:spPr>
          <a:ln/>
        </p:spPr>
        <p:txBody>
          <a:bodyPr/>
          <a:lstStyle/>
          <a:p>
            <a:r>
              <a:rPr lang="zh-CN" b="1">
                <a:latin typeface="宋体" pitchFamily="2" charset="-122"/>
              </a:rPr>
              <a:t>文丘里管压力损失最低，有较高的测量精度，对流体中的悬浮物不敏感，可用于污脏流体介质的流量测量，在大管径流量测量方面应用的较多，但尺寸大、笨重，加工困难，成本高，一般用在有特殊要求的场合。</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xfrm>
            <a:off x="1144588" y="685800"/>
            <a:ext cx="4572000" cy="3429000"/>
          </a:xfrm>
          <a:ln/>
        </p:spPr>
      </p:sp>
      <p:sp>
        <p:nvSpPr>
          <p:cNvPr id="33795" name="Rectangle 3"/>
          <p:cNvSpPr>
            <a:spLocks noGrp="1" noChangeArrowheads="1"/>
          </p:cNvSpPr>
          <p:nvPr>
            <p:ph type="body" idx="1"/>
          </p:nvPr>
        </p:nvSpPr>
        <p:spPr>
          <a:ln/>
        </p:spPr>
        <p:txBody>
          <a:bodyPr/>
          <a:lstStyle/>
          <a:p>
            <a:pPr eaLnBrk="0" hangingPunct="0">
              <a:spcBef>
                <a:spcPct val="0"/>
              </a:spcBef>
              <a:buSzPct val="100000"/>
              <a:buFontTx/>
              <a:buChar char="Ø"/>
            </a:pPr>
            <a:r>
              <a:rPr lang="zh-CN" altLang="en-US">
                <a:latin typeface="宋体" pitchFamily="2" charset="-122"/>
              </a:rPr>
              <a:t>国家规定标准的取压方式有角接取压、法兰取压和D-D/2 取压。</a:t>
            </a:r>
          </a:p>
          <a:p>
            <a:pPr eaLnBrk="0" hangingPunct="0">
              <a:spcBef>
                <a:spcPct val="0"/>
              </a:spcBef>
              <a:buSzPct val="100000"/>
              <a:buFontTx/>
              <a:buChar char="Ø"/>
            </a:pPr>
            <a:r>
              <a:rPr lang="zh-CN" altLang="en-US">
                <a:latin typeface="宋体" pitchFamily="2" charset="-122"/>
              </a:rPr>
              <a:t>目前广泛采用的是角接取压法，其次是法兰取压法</a:t>
            </a: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p:cNvSpPr>
          <p:nvPr>
            <p:ph type="sldImg"/>
          </p:nvPr>
        </p:nvSpPr>
        <p:spPr>
          <a:xfrm>
            <a:off x="1144588" y="685800"/>
            <a:ext cx="4572000" cy="3429000"/>
          </a:xfrm>
          <a:ln/>
        </p:spPr>
      </p:sp>
      <p:sp>
        <p:nvSpPr>
          <p:cNvPr id="35843" name="Rectangle 3"/>
          <p:cNvSpPr>
            <a:spLocks noGrp="1" noChangeArrowheads="1"/>
          </p:cNvSpPr>
          <p:nvPr>
            <p:ph type="body" idx="1"/>
          </p:nvPr>
        </p:nvSpPr>
        <p:spPr>
          <a:ln/>
        </p:spPr>
        <p:txBody>
          <a:bodyPr/>
          <a:lstStyle/>
          <a:p>
            <a:r>
              <a:rPr lang="zh-CN"/>
              <a:t>角接取压的两个取压口分别位于孔板的上下端面与管壁的夹角处，取压口可以是环隙取压口和单独钻孔取压口。环隙取压利用左右对称的</a:t>
            </a:r>
            <a:r>
              <a:rPr lang="zh-CN" altLang="zh-CN"/>
              <a:t>4 </a:t>
            </a:r>
            <a:r>
              <a:rPr lang="zh-CN"/>
              <a:t>个环室把孔板夹在中间，通常要求环隙在整个圆周上穿通管道，或者每个夹持环应至少有</a:t>
            </a:r>
            <a:r>
              <a:rPr lang="zh-CN" altLang="zh-CN"/>
              <a:t>4 </a:t>
            </a:r>
            <a:r>
              <a:rPr lang="zh-CN"/>
              <a:t>个开孔与管道内部连通，每个开孔的中心线彼此互成等角度，再利用导压管把孔板上下游的压力分别引出。当采用单独钻孔取压时，取压口的轴线应尽可能以</a:t>
            </a:r>
            <a:r>
              <a:rPr lang="zh-CN" altLang="zh-CN"/>
              <a:t>90°</a:t>
            </a:r>
            <a:r>
              <a:rPr lang="zh-CN"/>
              <a:t>与管道轴线相交，环隙宽度和单独钻孔取压口的直径</a:t>
            </a:r>
            <a:r>
              <a:rPr lang="zh-CN" altLang="zh-CN"/>
              <a:t>a </a:t>
            </a:r>
            <a:r>
              <a:rPr lang="zh-CN"/>
              <a:t>通常在</a:t>
            </a:r>
            <a:r>
              <a:rPr lang="zh-CN" altLang="zh-CN"/>
              <a:t>4mm</a:t>
            </a:r>
            <a:r>
              <a:rPr lang="zh-CN"/>
              <a:t>～</a:t>
            </a:r>
            <a:r>
              <a:rPr lang="zh-CN" altLang="zh-CN"/>
              <a:t>10mm </a:t>
            </a:r>
            <a:r>
              <a:rPr lang="zh-CN"/>
              <a:t>之间。显然，环隙取压由于环室的均压作用，便于测出孔板两端的平稳差压，能得到较好的测量精度，但是夹持环的加工制造和安装要求严格。当管径</a:t>
            </a:r>
            <a:r>
              <a:rPr lang="zh-CN" altLang="zh-CN"/>
              <a:t>D</a:t>
            </a:r>
            <a:r>
              <a:rPr lang="zh-CN"/>
              <a:t>＞</a:t>
            </a:r>
            <a:r>
              <a:rPr lang="zh-CN" altLang="zh-CN"/>
              <a:t>500mm </a:t>
            </a:r>
            <a:r>
              <a:rPr lang="zh-CN"/>
              <a:t>时，一般采用单独钻孔取压。</a:t>
            </a: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p:cNvSpPr>
          <p:nvPr>
            <p:ph type="sldImg"/>
          </p:nvPr>
        </p:nvSpPr>
        <p:spPr>
          <a:xfrm>
            <a:off x="1144588" y="685800"/>
            <a:ext cx="4572000" cy="3429000"/>
          </a:xfrm>
          <a:ln/>
        </p:spPr>
      </p:sp>
      <p:sp>
        <p:nvSpPr>
          <p:cNvPr id="37891" name="Rectangle 3"/>
          <p:cNvSpPr>
            <a:spLocks noGrp="1" noChangeArrowheads="1"/>
          </p:cNvSpPr>
          <p:nvPr>
            <p:ph type="body" idx="1"/>
          </p:nvPr>
        </p:nvSpPr>
        <p:spPr>
          <a:ln/>
        </p:spPr>
        <p:txBody>
          <a:bodyPr/>
          <a:lstStyle/>
          <a:p>
            <a:r>
              <a:rPr lang="zh-CN"/>
              <a:t>法兰取压装置的上下游侧取压孔的轴线至孔板上、下游侧端面之间的距离均为</a:t>
            </a:r>
            <a:r>
              <a:rPr lang="zh-CN" altLang="zh-CN"/>
              <a:t>25.4mm±0.8mm(1inch)</a:t>
            </a:r>
            <a:r>
              <a:rPr lang="zh-CN"/>
              <a:t>。取压孔开在孔板上下游侧的法兰上。法兰取压法结构简单，容易装配，计算也方便，但精度较角接取压法低些，仅适用于标准孔板。</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DD688006-165C-4560-9FA1-A053F6EED6C8}"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164B3AC-728E-4784-8DD5-B5A2948D7873}" type="slidenum">
              <a:rPr lang="zh-CN" altLang="zh-CN"/>
              <a:pPr/>
              <a:t>‹#›</a:t>
            </a:fld>
            <a:endParaRPr lang="zh-CN" altLang="zh-CN"/>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D7077C07-ABAC-475F-A0F6-BBDBBEBD330F}"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6316F04-CB11-4099-AE07-0E8BF336B2F4}" type="slidenum">
              <a:rPr lang="zh-CN" altLang="zh-CN"/>
              <a:pPr/>
              <a:t>‹#›</a:t>
            </a:fld>
            <a:endParaRPr lang="zh-CN" altLang="zh-CN"/>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D8E735D2-EEBC-47A9-A3AC-2A8834B0FE19}"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C2EA50D-765B-4A06-90A0-51C0FAC6B570}" type="slidenum">
              <a:rPr lang="zh-CN" altLang="zh-CN"/>
              <a:pPr/>
              <a:t>‹#›</a:t>
            </a:fld>
            <a:endParaRPr lang="zh-CN" altLang="zh-CN"/>
          </a:p>
        </p:txBody>
      </p:sp>
    </p:spTree>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F74C07E8-55F4-4F3D-B80C-F99747049F43}"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29ABAE1-55D7-4A2A-A772-4F1371FE65CB}" type="slidenum">
              <a:rPr lang="zh-CN" altLang="zh-CN"/>
              <a:pPr/>
              <a:t>‹#›</a:t>
            </a:fld>
            <a:endParaRPr lang="zh-CN" altLang="zh-CN"/>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DE3E2E3C-AD7D-4502-846F-7169F54F0F42}"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A45CCD6-A2FE-4156-8A7B-3F0100590EA1}" type="slidenum">
              <a:rPr lang="zh-CN" altLang="zh-CN"/>
              <a:pPr/>
              <a:t>‹#›</a:t>
            </a:fld>
            <a:endParaRPr lang="zh-CN" altLang="zh-CN"/>
          </a:p>
        </p:txBody>
      </p:sp>
    </p:spTree>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2AA8DCB5-1897-4BE4-8C75-236FCD806F30}"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9FEB5D8-9BF2-4C0C-94E0-253DB037134A}" type="slidenum">
              <a:rPr lang="zh-CN" altLang="zh-CN"/>
              <a:pPr/>
              <a:t>‹#›</a:t>
            </a:fld>
            <a:endParaRPr lang="zh-CN" altLang="zh-CN"/>
          </a:p>
        </p:txBody>
      </p:sp>
    </p:spTree>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57225" y="1406525"/>
            <a:ext cx="3906838" cy="4722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16463" y="1406525"/>
            <a:ext cx="3906837" cy="4722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67DF96BD-8674-4D5B-91D2-EFEC6A6FA325}" type="datetimeFigureOut">
              <a:rPr lang="zh-CN" altLang="en-US"/>
              <a:pPr/>
              <a:t>2020/3/30</a:t>
            </a:fld>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DD58BC2E-95A6-4082-B92C-7BA00FA7A07F}" type="slidenum">
              <a:rPr lang="zh-CN" altLang="zh-CN"/>
              <a:pPr/>
              <a:t>‹#›</a:t>
            </a:fld>
            <a:endParaRPr lang="zh-CN" altLang="zh-CN"/>
          </a:p>
        </p:txBody>
      </p:sp>
    </p:spTree>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7BAEFB76-6866-47E9-90E0-941CE25E561A}" type="datetimeFigureOut">
              <a:rPr lang="zh-CN" altLang="en-US"/>
              <a:pPr/>
              <a:t>2020/3/30</a:t>
            </a:fld>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0D95B32B-9541-44E9-AF38-11423F9D7863}" type="slidenum">
              <a:rPr lang="zh-CN" altLang="zh-CN"/>
              <a:pPr/>
              <a:t>‹#›</a:t>
            </a:fld>
            <a:endParaRPr lang="zh-CN" altLang="zh-CN"/>
          </a:p>
        </p:txBody>
      </p:sp>
    </p:spTree>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0B0888BC-22F6-4EE0-8EE5-711DA3F05270}" type="datetimeFigureOut">
              <a:rPr lang="zh-CN" altLang="en-US"/>
              <a:pPr/>
              <a:t>2020/3/30</a:t>
            </a:fld>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D30FF279-4FF7-4702-AC4A-A4FFC52A0525}" type="slidenum">
              <a:rPr lang="zh-CN" altLang="zh-CN"/>
              <a:pPr/>
              <a:t>‹#›</a:t>
            </a:fld>
            <a:endParaRPr lang="zh-CN" altLang="zh-CN"/>
          </a:p>
        </p:txBody>
      </p:sp>
    </p:spTree>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0173AF25-A573-4599-B60F-B4B3561FD70A}" type="datetimeFigureOut">
              <a:rPr lang="zh-CN" altLang="en-US"/>
              <a:pPr/>
              <a:t>2020/3/30</a:t>
            </a:fld>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6D6797B2-79CA-43FF-A8D5-7B76C09AD305}" type="slidenum">
              <a:rPr lang="zh-CN" altLang="zh-CN"/>
              <a:pPr/>
              <a:t>‹#›</a:t>
            </a:fld>
            <a:endParaRPr lang="zh-CN" altLang="zh-CN"/>
          </a:p>
        </p:txBody>
      </p:sp>
    </p:spTree>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D3508965-40D2-4183-A6FB-7BE7EB07DD3B}" type="datetimeFigureOut">
              <a:rPr lang="zh-CN" altLang="en-US"/>
              <a:pPr/>
              <a:t>2020/3/30</a:t>
            </a:fld>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695C36C5-9C7D-4445-A2CF-B6A9A795A24F}" type="slidenum">
              <a:rPr lang="zh-CN" altLang="zh-CN"/>
              <a:pPr/>
              <a:t>‹#›</a:t>
            </a:fld>
            <a:endParaRPr lang="zh-CN" altLang="zh-CN"/>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D78D6179-E1E1-45B6-BDBB-AE2E3E6A26AC}"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9D1853C-4C9D-4280-A24D-3933EDDBBBDA}" type="slidenum">
              <a:rPr lang="zh-CN" altLang="zh-CN"/>
              <a:pPr/>
              <a:t>‹#›</a:t>
            </a:fld>
            <a:endParaRPr lang="zh-CN" altLang="zh-CN"/>
          </a:p>
        </p:txBody>
      </p:sp>
    </p:spTree>
  </p:cSld>
  <p:clrMapOvr>
    <a:masterClrMapping/>
  </p:clrMapOvr>
  <p:transition>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3C43A878-93EA-490B-A7E9-BACD40116F4B}" type="datetimeFigureOut">
              <a:rPr lang="zh-CN" altLang="en-US"/>
              <a:pPr/>
              <a:t>2020/3/30</a:t>
            </a:fld>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DE97960-26FF-43E2-8EE2-EDA8EF24D699}" type="slidenum">
              <a:rPr lang="zh-CN" altLang="zh-CN"/>
              <a:pPr/>
              <a:t>‹#›</a:t>
            </a:fld>
            <a:endParaRPr lang="zh-CN" altLang="zh-CN"/>
          </a:p>
        </p:txBody>
      </p:sp>
    </p:spTree>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146E1C8-EA81-46C1-B08F-439EEB8477A3}"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8938E16-1432-45C0-9EC7-110792B8D931}" type="slidenum">
              <a:rPr lang="zh-CN" altLang="zh-CN"/>
              <a:pPr/>
              <a:t>‹#›</a:t>
            </a:fld>
            <a:endParaRPr lang="zh-CN" altLang="zh-CN"/>
          </a:p>
        </p:txBody>
      </p:sp>
    </p:spTree>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2575" y="639763"/>
            <a:ext cx="1990725" cy="5489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57225" y="639763"/>
            <a:ext cx="5822950" cy="5489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5802EB7-B448-41EE-9F05-675E3588377B}"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A5A93A3-7486-4696-AA3F-94724DB2DAD3}" type="slidenum">
              <a:rPr lang="zh-CN" altLang="zh-CN"/>
              <a:pPr/>
              <a:t>‹#›</a:t>
            </a:fld>
            <a:endParaRPr lang="zh-CN" altLang="zh-CN"/>
          </a:p>
        </p:txBody>
      </p:sp>
    </p:spTree>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976813" y="639763"/>
            <a:ext cx="3556000" cy="449262"/>
          </a:xfrm>
        </p:spPr>
        <p:txBody>
          <a:bodyPr/>
          <a:lstStyle/>
          <a:p>
            <a:r>
              <a:rPr lang="zh-CN" altLang="en-US"/>
              <a:t>单击此处编辑母版标题样式</a:t>
            </a:r>
          </a:p>
        </p:txBody>
      </p:sp>
      <p:sp>
        <p:nvSpPr>
          <p:cNvPr id="3" name="文本占位符 2"/>
          <p:cNvSpPr>
            <a:spLocks noGrp="1"/>
          </p:cNvSpPr>
          <p:nvPr>
            <p:ph type="body" sz="half" idx="1"/>
          </p:nvPr>
        </p:nvSpPr>
        <p:spPr>
          <a:xfrm>
            <a:off x="657225" y="1406525"/>
            <a:ext cx="3906838" cy="47228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16463" y="1406525"/>
            <a:ext cx="3906837" cy="47228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fld id="{3C4F0F91-2BF8-4F03-9405-C30AA6259DA1}" type="datetimeFigureOut">
              <a:rPr lang="zh-CN" altLang="en-US"/>
              <a:pPr/>
              <a:t>2020/3/30</a:t>
            </a:fld>
            <a:endParaRPr lang="zh-CN"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zh-CN"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05DD2A43-A897-414E-8E5A-B304D72371E1}" type="slidenum">
              <a:rPr lang="zh-CN" altLang="zh-CN"/>
              <a:pPr/>
              <a:t>‹#›</a:t>
            </a:fld>
            <a:endParaRPr lang="zh-CN" altLang="zh-CN"/>
          </a:p>
        </p:txBody>
      </p:sp>
    </p:spTree>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976813" y="639763"/>
            <a:ext cx="3556000" cy="449262"/>
          </a:xfrm>
        </p:spPr>
        <p:txBody>
          <a:bodyPr/>
          <a:lstStyle/>
          <a:p>
            <a:r>
              <a:rPr lang="zh-CN" altLang="en-US"/>
              <a:t>单击此处编辑母版标题样式</a:t>
            </a:r>
          </a:p>
        </p:txBody>
      </p:sp>
      <p:sp>
        <p:nvSpPr>
          <p:cNvPr id="3" name="内容占位符 2"/>
          <p:cNvSpPr>
            <a:spLocks noGrp="1"/>
          </p:cNvSpPr>
          <p:nvPr>
            <p:ph sz="half" idx="1"/>
          </p:nvPr>
        </p:nvSpPr>
        <p:spPr>
          <a:xfrm>
            <a:off x="657225" y="1406525"/>
            <a:ext cx="3906838" cy="47228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716463" y="1406525"/>
            <a:ext cx="3906837" cy="22844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716463" y="3843338"/>
            <a:ext cx="3906837" cy="228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457200" y="6245225"/>
            <a:ext cx="2133600" cy="476250"/>
          </a:xfrm>
        </p:spPr>
        <p:txBody>
          <a:bodyPr/>
          <a:lstStyle>
            <a:lvl1pPr>
              <a:defRPr/>
            </a:lvl1pPr>
          </a:lstStyle>
          <a:p>
            <a:fld id="{6D480CA4-46DF-41DF-BFDF-E393ABEE874D}" type="datetimeFigureOut">
              <a:rPr lang="zh-CN" altLang="en-US"/>
              <a:pPr/>
              <a:t>2020/3/30</a:t>
            </a:fld>
            <a:endParaRPr lang="zh-CN" altLang="zh-CN"/>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zh-CN"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F3635E56-33B4-41F1-9488-4A204E1DF5A5}" type="slidenum">
              <a:rPr lang="zh-CN" altLang="zh-CN"/>
              <a:pPr/>
              <a:t>‹#›</a:t>
            </a:fld>
            <a:endParaRPr lang="zh-CN" altLang="zh-CN"/>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C798DD72-AE31-4DD4-9D57-E4E86F1943C5}" type="datetimeFigureOut">
              <a:rPr lang="zh-CN" altLang="en-US"/>
              <a:pPr/>
              <a:t>2020/3/30</a:t>
            </a:fld>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83137CD-AF0B-49C6-A7F0-CB84BC4FED59}" type="slidenum">
              <a:rPr lang="zh-CN" altLang="zh-CN"/>
              <a:pPr/>
              <a:t>‹#›</a:t>
            </a:fld>
            <a:endParaRPr lang="zh-CN" altLang="zh-CN"/>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4B43C6D9-57BF-4C6F-BAE5-3BD566AB7045}" type="datetimeFigureOut">
              <a:rPr lang="zh-CN" altLang="en-US"/>
              <a:pPr/>
              <a:t>2020/3/30</a:t>
            </a:fld>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19D241A-A0A5-45CC-97ED-084F9F4D1808}" type="slidenum">
              <a:rPr lang="zh-CN" altLang="zh-CN"/>
              <a:pPr/>
              <a:t>‹#›</a:t>
            </a:fld>
            <a:endParaRPr lang="zh-CN" altLang="zh-CN"/>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DA3C6BC9-ACD4-4957-9ED3-303F3D60E845}" type="datetimeFigureOut">
              <a:rPr lang="zh-CN" altLang="en-US"/>
              <a:pPr/>
              <a:t>2020/3/30</a:t>
            </a:fld>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4B85203E-91E3-448F-9409-5C01758569A0}" type="slidenum">
              <a:rPr lang="zh-CN" altLang="zh-CN"/>
              <a:pPr/>
              <a:t>‹#›</a:t>
            </a:fld>
            <a:endParaRPr lang="zh-CN" altLang="zh-CN"/>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827D5711-3999-4CDD-B018-EE3885257300}" type="datetimeFigureOut">
              <a:rPr lang="zh-CN" altLang="en-US"/>
              <a:pPr/>
              <a:t>2020/3/30</a:t>
            </a:fld>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28BDDE04-7244-4809-9BAE-912D3A09556C}" type="slidenum">
              <a:rPr lang="zh-CN" altLang="zh-CN"/>
              <a:pPr/>
              <a:t>‹#›</a:t>
            </a:fld>
            <a:endParaRPr lang="zh-CN" altLang="zh-CN"/>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C73146F2-8697-4387-B045-2784F3911ED0}" type="datetimeFigureOut">
              <a:rPr lang="zh-CN" altLang="en-US"/>
              <a:pPr/>
              <a:t>2020/3/30</a:t>
            </a:fld>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676C9D56-CDA4-482E-A96A-B5F7F7878697}" type="slidenum">
              <a:rPr lang="zh-CN" altLang="zh-CN"/>
              <a:pPr/>
              <a:t>‹#›</a:t>
            </a:fld>
            <a:endParaRPr lang="zh-CN" altLang="zh-CN"/>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0B85B28-6CFE-4A09-A4B6-937BE8581087}" type="datetimeFigureOut">
              <a:rPr lang="zh-CN" altLang="en-US"/>
              <a:pPr/>
              <a:t>2020/3/30</a:t>
            </a:fld>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96151D7F-F91A-4450-93B1-7826D4D59DD8}" type="slidenum">
              <a:rPr lang="zh-CN" altLang="zh-CN"/>
              <a:pPr/>
              <a:t>‹#›</a:t>
            </a:fld>
            <a:endParaRPr lang="zh-CN" altLang="zh-CN"/>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C6C831D-786C-462F-B054-5B10E0999F10}" type="datetimeFigureOut">
              <a:rPr lang="zh-CN" altLang="en-US"/>
              <a:pPr/>
              <a:t>2020/3/30</a:t>
            </a:fld>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56C13E8-150A-4C5A-A0C1-2809200C1740}" type="slidenum">
              <a:rPr lang="zh-CN" altLang="zh-CN"/>
              <a:pPr/>
              <a:t>‹#›</a:t>
            </a:fld>
            <a:endParaRPr lang="zh-CN" altLang="zh-CN"/>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D44488A-8502-453C-834B-ED88BBDC78FB}" type="datetimeFigureOut">
              <a:rPr lang="zh-CN" altLang="en-US"/>
              <a:pPr/>
              <a:t>2020/3/30</a:t>
            </a:fld>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7DC03AD-E7D0-4D04-BA9F-FC20E468E4FA}" type="slidenum">
              <a:rPr lang="zh-CN" altLang="zh-CN"/>
              <a:pPr/>
              <a:t>‹#›</a:t>
            </a:fld>
            <a:endParaRPr lang="zh-CN" altLang="zh-CN"/>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blinds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76813" y="639763"/>
            <a:ext cx="3556000" cy="449262"/>
          </a:xfrm>
          <a:prstGeom prst="rect">
            <a:avLst/>
          </a:prstGeom>
          <a:solidFill>
            <a:srgbClr val="FF6600"/>
          </a:solidFill>
          <a:ln w="9525" cmpd="sng">
            <a:solidFill>
              <a:srgbClr val="008080"/>
            </a:solidFill>
            <a:miter lim="800000"/>
            <a:headEnd/>
            <a:tailEnd/>
          </a:ln>
          <a:effec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2051" name="Rectangle 3"/>
          <p:cNvSpPr>
            <a:spLocks noGrp="1" noChangeArrowheads="1"/>
          </p:cNvSpPr>
          <p:nvPr>
            <p:ph type="body" idx="1"/>
          </p:nvPr>
        </p:nvSpPr>
        <p:spPr bwMode="auto">
          <a:xfrm>
            <a:off x="657225" y="1406525"/>
            <a:ext cx="7966075" cy="4722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2DC24A0-C3BD-49D4-BEB2-F522F82381CC}" type="datetimeFigureOut">
              <a:rPr lang="zh-CN" altLang="en-US"/>
              <a:pPr/>
              <a:t>2020/3/30</a:t>
            </a:fld>
            <a:endParaRPr lang="zh-CN" altLang="zh-CN"/>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zh-CN" altLang="zh-CN"/>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EBC46F-0FD3-4BCC-9A9C-B8FD01FA88D1}" type="slidenum">
              <a:rPr lang="zh-CN" altLang="zh-CN"/>
              <a:pPr/>
              <a:t>‹#›</a:t>
            </a:fld>
            <a:endParaRPr lang="zh-CN" altLang="zh-CN"/>
          </a:p>
        </p:txBody>
      </p:sp>
      <p:pic>
        <p:nvPicPr>
          <p:cNvPr id="2055" name="Picture 7" descr="E:\素材\背景图片3\BJ3035.jpg"/>
          <p:cNvPicPr>
            <a:picLocks noChangeAspect="1" noChangeArrowheads="1"/>
          </p:cNvPicPr>
          <p:nvPr userDrawn="1"/>
        </p:nvPicPr>
        <p:blipFill>
          <a:blip r:embed="rId15" cstate="print"/>
          <a:srcRect/>
          <a:stretch>
            <a:fillRect/>
          </a:stretch>
        </p:blipFill>
        <p:spPr bwMode="auto">
          <a:xfrm>
            <a:off x="71438" y="53975"/>
            <a:ext cx="914400" cy="649288"/>
          </a:xfrm>
          <a:prstGeom prst="rect">
            <a:avLst/>
          </a:prstGeom>
          <a:noFill/>
          <a:ln w="9525">
            <a:noFill/>
            <a:miter lim="800000"/>
            <a:headEnd/>
            <a:tailEnd/>
          </a:ln>
          <a:effectLst/>
        </p:spPr>
      </p:pic>
      <p:pic>
        <p:nvPicPr>
          <p:cNvPr id="2056" name="Picture 8" descr="E:\素材\背景图片2\BJ2020.JPG"/>
          <p:cNvPicPr>
            <a:picLocks noChangeAspect="1" noChangeArrowheads="1"/>
          </p:cNvPicPr>
          <p:nvPr userDrawn="1"/>
        </p:nvPicPr>
        <p:blipFill>
          <a:blip r:embed="rId16"/>
          <a:srcRect/>
          <a:stretch>
            <a:fillRect/>
          </a:stretch>
        </p:blipFill>
        <p:spPr bwMode="auto">
          <a:xfrm>
            <a:off x="6477000" y="5911850"/>
            <a:ext cx="2667000" cy="933450"/>
          </a:xfrm>
          <a:prstGeom prst="rect">
            <a:avLst/>
          </a:prstGeom>
          <a:noFill/>
          <a:ln w="9525">
            <a:noFill/>
            <a:miter lim="800000"/>
            <a:headEnd/>
            <a:tailEnd/>
          </a:ln>
          <a:effectLst/>
        </p:spPr>
      </p:pic>
      <p:sp>
        <p:nvSpPr>
          <p:cNvPr id="2057" name="Line 9"/>
          <p:cNvSpPr>
            <a:spLocks noChangeShapeType="1"/>
          </p:cNvSpPr>
          <p:nvPr userDrawn="1"/>
        </p:nvSpPr>
        <p:spPr bwMode="auto">
          <a:xfrm>
            <a:off x="612775" y="1223963"/>
            <a:ext cx="8054975" cy="1587"/>
          </a:xfrm>
          <a:prstGeom prst="line">
            <a:avLst/>
          </a:prstGeom>
          <a:noFill/>
          <a:ln w="28575" cmpd="sng">
            <a:solidFill>
              <a:schemeClr val="tx1"/>
            </a:solidFill>
            <a:round/>
            <a:headEnd/>
            <a:tailEnd/>
          </a:ln>
          <a:effec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Lst>
  <p:transition spd="med">
    <p:zoom/>
  </p:transition>
  <p:txStyles>
    <p:titleStyle>
      <a:lvl1pPr algn="ctr" rtl="0" fontAlgn="base">
        <a:spcBef>
          <a:spcPct val="0"/>
        </a:spcBef>
        <a:spcAft>
          <a:spcPct val="0"/>
        </a:spcAft>
        <a:defRPr sz="2000" b="1">
          <a:solidFill>
            <a:schemeClr val="bg1"/>
          </a:solidFill>
          <a:latin typeface="+mj-lt"/>
          <a:ea typeface="+mj-ea"/>
          <a:cs typeface="+mj-cs"/>
        </a:defRPr>
      </a:lvl1pPr>
      <a:lvl2pPr algn="ctr" rtl="0" fontAlgn="base">
        <a:spcBef>
          <a:spcPct val="0"/>
        </a:spcBef>
        <a:spcAft>
          <a:spcPct val="0"/>
        </a:spcAft>
        <a:defRPr sz="2000" b="1">
          <a:solidFill>
            <a:schemeClr val="bg1"/>
          </a:solidFill>
          <a:latin typeface="Arial" pitchFamily="34" charset="0"/>
          <a:ea typeface="仿宋_GB2312" pitchFamily="49" charset="-122"/>
        </a:defRPr>
      </a:lvl2pPr>
      <a:lvl3pPr algn="ctr" rtl="0" fontAlgn="base">
        <a:spcBef>
          <a:spcPct val="0"/>
        </a:spcBef>
        <a:spcAft>
          <a:spcPct val="0"/>
        </a:spcAft>
        <a:defRPr sz="2000" b="1">
          <a:solidFill>
            <a:schemeClr val="bg1"/>
          </a:solidFill>
          <a:latin typeface="Arial" pitchFamily="34" charset="0"/>
          <a:ea typeface="仿宋_GB2312" pitchFamily="49" charset="-122"/>
        </a:defRPr>
      </a:lvl3pPr>
      <a:lvl4pPr algn="ctr" rtl="0" fontAlgn="base">
        <a:spcBef>
          <a:spcPct val="0"/>
        </a:spcBef>
        <a:spcAft>
          <a:spcPct val="0"/>
        </a:spcAft>
        <a:defRPr sz="2000" b="1">
          <a:solidFill>
            <a:schemeClr val="bg1"/>
          </a:solidFill>
          <a:latin typeface="Arial" pitchFamily="34" charset="0"/>
          <a:ea typeface="仿宋_GB2312" pitchFamily="49" charset="-122"/>
        </a:defRPr>
      </a:lvl4pPr>
      <a:lvl5pPr algn="ctr" rtl="0" fontAlgn="base">
        <a:spcBef>
          <a:spcPct val="0"/>
        </a:spcBef>
        <a:spcAft>
          <a:spcPct val="0"/>
        </a:spcAft>
        <a:defRPr sz="2000" b="1">
          <a:solidFill>
            <a:schemeClr val="bg1"/>
          </a:solidFill>
          <a:latin typeface="Arial" pitchFamily="34" charset="0"/>
          <a:ea typeface="仿宋_GB2312" pitchFamily="49" charset="-122"/>
        </a:defRPr>
      </a:lvl5pPr>
      <a:lvl6pPr marL="457200" algn="ctr" rtl="0" fontAlgn="base">
        <a:spcBef>
          <a:spcPct val="0"/>
        </a:spcBef>
        <a:spcAft>
          <a:spcPct val="0"/>
        </a:spcAft>
        <a:defRPr sz="2000" b="1">
          <a:solidFill>
            <a:schemeClr val="bg1"/>
          </a:solidFill>
          <a:latin typeface="Arial" pitchFamily="34" charset="0"/>
          <a:ea typeface="仿宋_GB2312" pitchFamily="49" charset="-122"/>
        </a:defRPr>
      </a:lvl6pPr>
      <a:lvl7pPr marL="914400" algn="ctr" rtl="0" fontAlgn="base">
        <a:spcBef>
          <a:spcPct val="0"/>
        </a:spcBef>
        <a:spcAft>
          <a:spcPct val="0"/>
        </a:spcAft>
        <a:defRPr sz="2000" b="1">
          <a:solidFill>
            <a:schemeClr val="bg1"/>
          </a:solidFill>
          <a:latin typeface="Arial" pitchFamily="34" charset="0"/>
          <a:ea typeface="仿宋_GB2312" pitchFamily="49" charset="-122"/>
        </a:defRPr>
      </a:lvl7pPr>
      <a:lvl8pPr marL="1371600" algn="ctr" rtl="0" fontAlgn="base">
        <a:spcBef>
          <a:spcPct val="0"/>
        </a:spcBef>
        <a:spcAft>
          <a:spcPct val="0"/>
        </a:spcAft>
        <a:defRPr sz="2000" b="1">
          <a:solidFill>
            <a:schemeClr val="bg1"/>
          </a:solidFill>
          <a:latin typeface="Arial" pitchFamily="34" charset="0"/>
          <a:ea typeface="仿宋_GB2312" pitchFamily="49" charset="-122"/>
        </a:defRPr>
      </a:lvl8pPr>
      <a:lvl9pPr marL="1828800" algn="ctr" rtl="0" fontAlgn="base">
        <a:spcBef>
          <a:spcPct val="0"/>
        </a:spcBef>
        <a:spcAft>
          <a:spcPct val="0"/>
        </a:spcAft>
        <a:defRPr sz="2000" b="1">
          <a:solidFill>
            <a:schemeClr val="bg1"/>
          </a:solidFill>
          <a:latin typeface="Arial" pitchFamily="34" charset="0"/>
          <a:ea typeface="仿宋_GB2312" pitchFamily="49" charset="-122"/>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5.xml"/><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15.bin"/><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3.e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4.xml"/><Relationship Id="rId1" Type="http://schemas.openxmlformats.org/officeDocument/2006/relationships/vmlDrawing" Target="../drawings/vmlDrawing9.vml"/><Relationship Id="rId6" Type="http://schemas.openxmlformats.org/officeDocument/2006/relationships/image" Target="../media/image38.png"/><Relationship Id="rId5" Type="http://schemas.openxmlformats.org/officeDocument/2006/relationships/oleObject" Target="../embeddings/oleObject19.bin"/><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5.xml"/><Relationship Id="rId1" Type="http://schemas.openxmlformats.org/officeDocument/2006/relationships/vmlDrawing" Target="../drawings/vmlDrawing10.vml"/><Relationship Id="rId5" Type="http://schemas.openxmlformats.org/officeDocument/2006/relationships/oleObject" Target="../embeddings/oleObject22.bin"/><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wmf"/><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4.xml"/><Relationship Id="rId7"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79613" y="2349500"/>
            <a:ext cx="5683250" cy="719138"/>
          </a:xfrm>
          <a:ln/>
        </p:spPr>
        <p:style>
          <a:lnRef idx="3">
            <a:schemeClr val="lt1"/>
          </a:lnRef>
          <a:fillRef idx="1">
            <a:schemeClr val="accent1"/>
          </a:fillRef>
          <a:effectRef idx="1">
            <a:schemeClr val="accent1"/>
          </a:effectRef>
          <a:fontRef idx="minor">
            <a:schemeClr val="lt1"/>
          </a:fontRef>
        </p:style>
        <p:txBody>
          <a:bodyPr/>
          <a:lstStyle/>
          <a:p>
            <a:pPr eaLnBrk="1" hangingPunct="1"/>
            <a:r>
              <a:rPr lang="zh-CN" altLang="en-US" sz="3600" dirty="0">
                <a:solidFill>
                  <a:srgbClr val="003300"/>
                </a:solidFill>
                <a:latin typeface="Times New Roman" pitchFamily="18" charset="0"/>
              </a:rPr>
              <a:t>差压式流量计</a:t>
            </a:r>
          </a:p>
        </p:txBody>
      </p:sp>
      <p:sp>
        <p:nvSpPr>
          <p:cNvPr id="2" name="文本框 1">
            <a:extLst>
              <a:ext uri="{FF2B5EF4-FFF2-40B4-BE49-F238E27FC236}">
                <a16:creationId xmlns:a16="http://schemas.microsoft.com/office/drawing/2014/main" id="{AE844F07-DC3F-4EF3-A95B-41D429F22E67}"/>
              </a:ext>
            </a:extLst>
          </p:cNvPr>
          <p:cNvSpPr txBox="1"/>
          <p:nvPr/>
        </p:nvSpPr>
        <p:spPr>
          <a:xfrm>
            <a:off x="3923928" y="620688"/>
            <a:ext cx="5683250" cy="461665"/>
          </a:xfrm>
          <a:prstGeom prst="rect">
            <a:avLst/>
          </a:prstGeom>
          <a:noFill/>
        </p:spPr>
        <p:txBody>
          <a:bodyPr wrap="square" rtlCol="0">
            <a:spAutoFit/>
          </a:bodyPr>
          <a:lstStyle/>
          <a:p>
            <a:r>
              <a:rPr lang="zh-CN" altLang="en-US" sz="2400" dirty="0"/>
              <a:t>西安正海工业自动化设备有限公司</a:t>
            </a:r>
          </a:p>
        </p:txBody>
      </p:sp>
      <p:sp>
        <p:nvSpPr>
          <p:cNvPr id="3" name="文本框 2">
            <a:extLst>
              <a:ext uri="{FF2B5EF4-FFF2-40B4-BE49-F238E27FC236}">
                <a16:creationId xmlns:a16="http://schemas.microsoft.com/office/drawing/2014/main" id="{8F1AD230-ED42-4E90-87BE-824B23222BF3}"/>
              </a:ext>
            </a:extLst>
          </p:cNvPr>
          <p:cNvSpPr txBox="1"/>
          <p:nvPr/>
        </p:nvSpPr>
        <p:spPr>
          <a:xfrm>
            <a:off x="6012160" y="5273846"/>
            <a:ext cx="1872208" cy="400110"/>
          </a:xfrm>
          <a:prstGeom prst="rect">
            <a:avLst/>
          </a:prstGeom>
          <a:noFill/>
        </p:spPr>
        <p:txBody>
          <a:bodyPr wrap="square" rtlCol="0">
            <a:spAutoFit/>
          </a:bodyPr>
          <a:lstStyle/>
          <a:p>
            <a:r>
              <a:rPr lang="en-US" altLang="zh-CN" dirty="0"/>
              <a:t>2018</a:t>
            </a:r>
            <a:r>
              <a:rPr lang="zh-CN" altLang="en-US" dirty="0"/>
              <a:t>年</a:t>
            </a:r>
            <a:r>
              <a:rPr lang="en-US" altLang="zh-CN" dirty="0"/>
              <a:t>5</a:t>
            </a:r>
            <a:r>
              <a:rPr lang="zh-CN" altLang="en-US" dirty="0"/>
              <a:t>月</a:t>
            </a:r>
          </a:p>
        </p:txBody>
      </p:sp>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sz="half" idx="1"/>
          </p:nvPr>
        </p:nvGraphicFramePr>
        <p:xfrm>
          <a:off x="1260475" y="1989138"/>
          <a:ext cx="6480175" cy="990600"/>
        </p:xfrm>
        <a:graphic>
          <a:graphicData uri="http://schemas.openxmlformats.org/presentationml/2006/ole">
            <mc:AlternateContent xmlns:mc="http://schemas.openxmlformats.org/markup-compatibility/2006">
              <mc:Choice xmlns:v="urn:schemas-microsoft-com:vml" Requires="v">
                <p:oleObj spid="_x0000_s14346" r:id="rId3" imgW="2832417" imgH="521017" progId="Equation.3">
                  <p:embed/>
                </p:oleObj>
              </mc:Choice>
              <mc:Fallback>
                <p:oleObj r:id="rId3" imgW="2832417" imgH="52101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1989138"/>
                        <a:ext cx="64801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9" name="Rectangle 38"/>
          <p:cNvSpPr>
            <a:spLocks noChangeArrowheads="1"/>
          </p:cNvSpPr>
          <p:nvPr/>
        </p:nvSpPr>
        <p:spPr bwMode="auto">
          <a:xfrm>
            <a:off x="612775" y="1412875"/>
            <a:ext cx="2925763" cy="457200"/>
          </a:xfrm>
          <a:prstGeom prst="rect">
            <a:avLst/>
          </a:prstGeom>
          <a:noFill/>
          <a:ln w="9525">
            <a:noFill/>
            <a:miter lim="800000"/>
            <a:headEnd/>
            <a:tailEnd/>
          </a:ln>
          <a:effectLst/>
        </p:spPr>
        <p:txBody>
          <a:bodyPr wrap="none" anchor="ctr">
            <a:spAutoFit/>
          </a:bodyPr>
          <a:lstStyle/>
          <a:p>
            <a:pPr eaLnBrk="1" hangingPunct="1"/>
            <a:r>
              <a:rPr lang="zh-CN" altLang="en-US" sz="2400">
                <a:solidFill>
                  <a:srgbClr val="0000FF"/>
                </a:solidFill>
                <a:latin typeface="楷体_GB2312" pitchFamily="49" charset="-122"/>
              </a:rPr>
              <a:t>体积流量方程</a:t>
            </a:r>
            <a:r>
              <a:rPr lang="zh-CN" altLang="en-US" sz="2400">
                <a:latin typeface="楷体_GB2312" pitchFamily="49" charset="-122"/>
              </a:rPr>
              <a:t>：    </a:t>
            </a:r>
          </a:p>
        </p:txBody>
      </p:sp>
      <p:sp>
        <p:nvSpPr>
          <p:cNvPr id="14340" name="Text Box 4"/>
          <p:cNvSpPr txBox="1">
            <a:spLocks noChangeArrowheads="1"/>
          </p:cNvSpPr>
          <p:nvPr/>
        </p:nvSpPr>
        <p:spPr bwMode="auto">
          <a:xfrm>
            <a:off x="1143000" y="3311525"/>
            <a:ext cx="7534275" cy="396875"/>
          </a:xfrm>
          <a:prstGeom prst="rect">
            <a:avLst/>
          </a:prstGeom>
          <a:noFill/>
          <a:ln w="9525">
            <a:noFill/>
            <a:miter lim="800000"/>
            <a:headEnd/>
            <a:tailEnd/>
          </a:ln>
          <a:effectLst/>
        </p:spPr>
        <p:txBody>
          <a:bodyPr>
            <a:spAutoFit/>
          </a:bodyPr>
          <a:lstStyle/>
          <a:p>
            <a:endParaRPr lang="zh-CN" altLang="zh-CN"/>
          </a:p>
        </p:txBody>
      </p:sp>
      <p:graphicFrame>
        <p:nvGraphicFramePr>
          <p:cNvPr id="14341" name="Object 5"/>
          <p:cNvGraphicFramePr>
            <a:graphicFrameLocks noChangeAspect="1"/>
          </p:cNvGraphicFramePr>
          <p:nvPr/>
        </p:nvGraphicFramePr>
        <p:xfrm>
          <a:off x="1331913" y="4149725"/>
          <a:ext cx="5903912" cy="1006475"/>
        </p:xfrm>
        <a:graphic>
          <a:graphicData uri="http://schemas.openxmlformats.org/presentationml/2006/ole">
            <mc:AlternateContent xmlns:mc="http://schemas.openxmlformats.org/markup-compatibility/2006">
              <mc:Choice xmlns:v="urn:schemas-microsoft-com:vml" Requires="v">
                <p:oleObj spid="_x0000_s14347" r:id="rId5" imgW="2984817" imgH="482917" progId="Equation.3">
                  <p:embed/>
                </p:oleObj>
              </mc:Choice>
              <mc:Fallback>
                <p:oleObj r:id="rId5" imgW="2984817" imgH="482917"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4149725"/>
                        <a:ext cx="5903912"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Rectangle 38"/>
          <p:cNvSpPr>
            <a:spLocks noChangeArrowheads="1"/>
          </p:cNvSpPr>
          <p:nvPr/>
        </p:nvSpPr>
        <p:spPr bwMode="auto">
          <a:xfrm>
            <a:off x="684213" y="3573463"/>
            <a:ext cx="2925762" cy="457200"/>
          </a:xfrm>
          <a:prstGeom prst="rect">
            <a:avLst/>
          </a:prstGeom>
          <a:noFill/>
          <a:ln w="9525">
            <a:noFill/>
            <a:miter lim="800000"/>
            <a:headEnd/>
            <a:tailEnd/>
          </a:ln>
          <a:effectLst/>
        </p:spPr>
        <p:txBody>
          <a:bodyPr wrap="none" anchor="ctr">
            <a:spAutoFit/>
          </a:bodyPr>
          <a:lstStyle/>
          <a:p>
            <a:pPr eaLnBrk="1" hangingPunct="1"/>
            <a:r>
              <a:rPr lang="zh-CN" altLang="en-US" sz="2400">
                <a:solidFill>
                  <a:srgbClr val="0000FF"/>
                </a:solidFill>
                <a:latin typeface="楷体_GB2312" pitchFamily="49" charset="-122"/>
              </a:rPr>
              <a:t>质量流量方程</a:t>
            </a:r>
            <a:r>
              <a:rPr lang="zh-CN" altLang="en-US" sz="2400">
                <a:latin typeface="楷体_GB2312" pitchFamily="49" charset="-122"/>
              </a:rPr>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blinds(horizontal)">
                                      <p:cBhvr>
                                        <p:cTn id="11" dur="500"/>
                                        <p:tgtEl>
                                          <p:spTgt spid="143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342"/>
                                        </p:tgtEl>
                                        <p:attrNameLst>
                                          <p:attrName>style.visibility</p:attrName>
                                        </p:attrNameLst>
                                      </p:cBhvr>
                                      <p:to>
                                        <p:strVal val="visible"/>
                                      </p:to>
                                    </p:set>
                                    <p:animEffect transition="in" filter="fade">
                                      <p:cBhvr>
                                        <p:cTn id="16" dur="2000"/>
                                        <p:tgtEl>
                                          <p:spTgt spid="14342"/>
                                        </p:tgtEl>
                                      </p:cBhvr>
                                    </p:animEffect>
                                  </p:childTnLst>
                                </p:cTn>
                              </p:par>
                            </p:childTnLst>
                          </p:cTn>
                        </p:par>
                        <p:par>
                          <p:cTn id="17" fill="hold">
                            <p:stCondLst>
                              <p:cond delay="2000"/>
                            </p:stCondLst>
                            <p:childTnLst>
                              <p:par>
                                <p:cTn id="18" presetID="3" presetClass="entr" presetSubtype="10" fill="hold" nodeType="afterEffect">
                                  <p:stCondLst>
                                    <p:cond delay="0"/>
                                  </p:stCondLst>
                                  <p:childTnLst>
                                    <p:set>
                                      <p:cBhvr>
                                        <p:cTn id="19" dur="1" fill="hold">
                                          <p:stCondLst>
                                            <p:cond delay="0"/>
                                          </p:stCondLst>
                                        </p:cTn>
                                        <p:tgtEl>
                                          <p:spTgt spid="14341"/>
                                        </p:tgtEl>
                                        <p:attrNameLst>
                                          <p:attrName>style.visibility</p:attrName>
                                        </p:attrNameLst>
                                      </p:cBhvr>
                                      <p:to>
                                        <p:strVal val="visible"/>
                                      </p:to>
                                    </p:set>
                                    <p:animEffect transition="in" filter="blinds(horizontal)">
                                      <p:cBhvr>
                                        <p:cTn id="20"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0" autoUpdateAnimBg="0"/>
      <p:bldP spid="14342"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43000" y="3311525"/>
            <a:ext cx="7534275" cy="396875"/>
          </a:xfrm>
          <a:prstGeom prst="rect">
            <a:avLst/>
          </a:prstGeom>
          <a:noFill/>
          <a:ln w="9525">
            <a:noFill/>
            <a:miter lim="800000"/>
            <a:headEnd/>
            <a:tailEnd/>
          </a:ln>
          <a:effectLst/>
        </p:spPr>
        <p:txBody>
          <a:bodyPr>
            <a:spAutoFit/>
          </a:bodyPr>
          <a:lstStyle/>
          <a:p>
            <a:endParaRPr lang="zh-CN" altLang="zh-CN"/>
          </a:p>
        </p:txBody>
      </p:sp>
      <p:sp>
        <p:nvSpPr>
          <p:cNvPr id="15363" name="Rectangle 8"/>
          <p:cNvSpPr>
            <a:spLocks noChangeArrowheads="1"/>
          </p:cNvSpPr>
          <p:nvPr/>
        </p:nvSpPr>
        <p:spPr bwMode="auto">
          <a:xfrm>
            <a:off x="684213" y="1339850"/>
            <a:ext cx="7694612" cy="1408113"/>
          </a:xfrm>
          <a:prstGeom prst="rect">
            <a:avLst/>
          </a:prstGeom>
          <a:noFill/>
          <a:ln w="9525">
            <a:noFill/>
            <a:miter lim="800000"/>
            <a:headEnd/>
            <a:tailEnd/>
          </a:ln>
          <a:effectLst/>
        </p:spPr>
        <p:txBody>
          <a:bodyPr wrap="none" anchor="ctr">
            <a:spAutoFit/>
          </a:bodyPr>
          <a:lstStyle/>
          <a:p>
            <a:pPr eaLnBrk="1" hangingPunct="1">
              <a:lnSpc>
                <a:spcPct val="120000"/>
              </a:lnSpc>
            </a:pPr>
            <a:r>
              <a:rPr lang="zh-CN" altLang="en-US" sz="2400">
                <a:latin typeface="楷体_GB2312" pitchFamily="49" charset="-122"/>
              </a:rPr>
              <a:t>    以实际采用的某种取压方式所得到的压差△p来替代</a:t>
            </a:r>
          </a:p>
          <a:p>
            <a:pPr eaLnBrk="1" hangingPunct="1">
              <a:lnSpc>
                <a:spcPct val="120000"/>
              </a:lnSpc>
            </a:pPr>
            <a:r>
              <a:rPr lang="zh-CN" altLang="en-US" sz="2400">
                <a:latin typeface="楷体_GB2312" pitchFamily="49" charset="-122"/>
              </a:rPr>
              <a:t>p</a:t>
            </a:r>
            <a:r>
              <a:rPr lang="zh-CN" altLang="en-US" sz="2400" baseline="-25000">
                <a:latin typeface="楷体_GB2312" pitchFamily="49" charset="-122"/>
              </a:rPr>
              <a:t>1</a:t>
            </a:r>
            <a:r>
              <a:rPr lang="zh-CN" altLang="en-US" sz="2400">
                <a:latin typeface="楷体_GB2312" pitchFamily="49" charset="-122"/>
              </a:rPr>
              <a:t>-p</a:t>
            </a:r>
            <a:r>
              <a:rPr lang="zh-CN" altLang="en-US" sz="2400" baseline="-25000">
                <a:latin typeface="楷体_GB2312" pitchFamily="49" charset="-122"/>
              </a:rPr>
              <a:t>2</a:t>
            </a:r>
            <a:r>
              <a:rPr lang="zh-CN" altLang="en-US" sz="2400">
                <a:latin typeface="楷体_GB2312" pitchFamily="49" charset="-122"/>
              </a:rPr>
              <a:t>的值，同时引入流出系数</a:t>
            </a:r>
            <a:r>
              <a:rPr lang="en-US" sz="2400">
                <a:latin typeface="楷体_GB2312" pitchFamily="49" charset="-122"/>
              </a:rPr>
              <a:t>C</a:t>
            </a:r>
            <a:r>
              <a:rPr lang="zh-CN" altLang="en-US" sz="2400">
                <a:latin typeface="楷体_GB2312" pitchFamily="49" charset="-122"/>
              </a:rPr>
              <a:t>对上式进行修正，得</a:t>
            </a:r>
            <a:r>
              <a:rPr lang="zh-CN" altLang="en-US" sz="2400">
                <a:solidFill>
                  <a:srgbClr val="FF0000"/>
                </a:solidFill>
                <a:latin typeface="楷体_GB2312" pitchFamily="49" charset="-122"/>
              </a:rPr>
              <a:t>实际</a:t>
            </a:r>
          </a:p>
          <a:p>
            <a:pPr eaLnBrk="1" hangingPunct="1">
              <a:lnSpc>
                <a:spcPct val="120000"/>
              </a:lnSpc>
            </a:pPr>
            <a:r>
              <a:rPr lang="zh-CN" altLang="en-US" sz="2400">
                <a:solidFill>
                  <a:srgbClr val="FF0000"/>
                </a:solidFill>
                <a:latin typeface="楷体_GB2312" pitchFamily="49" charset="-122"/>
              </a:rPr>
              <a:t>流量公式</a:t>
            </a:r>
            <a:r>
              <a:rPr lang="zh-CN" altLang="en-US" sz="2400">
                <a:latin typeface="楷体_GB2312" pitchFamily="49" charset="-122"/>
              </a:rPr>
              <a:t>：</a:t>
            </a:r>
          </a:p>
        </p:txBody>
      </p:sp>
      <p:graphicFrame>
        <p:nvGraphicFramePr>
          <p:cNvPr id="15364" name="Object 4"/>
          <p:cNvGraphicFramePr>
            <a:graphicFrameLocks noGrp="1" noChangeAspect="1"/>
          </p:cNvGraphicFramePr>
          <p:nvPr>
            <p:ph sz="half" idx="2"/>
          </p:nvPr>
        </p:nvGraphicFramePr>
        <p:xfrm>
          <a:off x="1187450" y="2925763"/>
          <a:ext cx="6265863" cy="930275"/>
        </p:xfrm>
        <a:graphic>
          <a:graphicData uri="http://schemas.openxmlformats.org/presentationml/2006/ole">
            <mc:AlternateContent xmlns:mc="http://schemas.openxmlformats.org/markup-compatibility/2006">
              <mc:Choice xmlns:v="urn:schemas-microsoft-com:vml" Requires="v">
                <p:oleObj spid="_x0000_s15370" r:id="rId3" imgW="2692717" imgH="508317" progId="Equation.3">
                  <p:embed/>
                </p:oleObj>
              </mc:Choice>
              <mc:Fallback>
                <p:oleObj r:id="rId3" imgW="2692717" imgH="508317"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925763"/>
                        <a:ext cx="6265863"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5" name="Object 5"/>
          <p:cNvGraphicFramePr>
            <a:graphicFrameLocks noChangeAspect="1"/>
          </p:cNvGraphicFramePr>
          <p:nvPr/>
        </p:nvGraphicFramePr>
        <p:xfrm>
          <a:off x="1260475" y="4365625"/>
          <a:ext cx="5400675" cy="884238"/>
        </p:xfrm>
        <a:graphic>
          <a:graphicData uri="http://schemas.openxmlformats.org/presentationml/2006/ole">
            <mc:AlternateContent xmlns:mc="http://schemas.openxmlformats.org/markup-compatibility/2006">
              <mc:Choice xmlns:v="urn:schemas-microsoft-com:vml" Requires="v">
                <p:oleObj spid="_x0000_s15371" r:id="rId5" imgW="2743517" imgH="470217" progId="Equation.3">
                  <p:embed/>
                </p:oleObj>
              </mc:Choice>
              <mc:Fallback>
                <p:oleObj r:id="rId5" imgW="2743517" imgH="470217"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475" y="4365625"/>
                        <a:ext cx="5400675"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heckerboard(across)">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blinds(horizontal)">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blinds(horizontal)">
                                      <p:cBhvr>
                                        <p:cTn id="1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4213" y="1412875"/>
            <a:ext cx="8124825" cy="1296988"/>
          </a:xfrm>
          <a:prstGeom prst="rect">
            <a:avLst/>
          </a:prstGeom>
          <a:noFill/>
          <a:ln w="9525">
            <a:noFill/>
            <a:miter lim="800000"/>
            <a:headEnd/>
            <a:tailEnd/>
          </a:ln>
          <a:effectLst/>
        </p:spPr>
        <p:txBody>
          <a:bodyPr>
            <a:spAutoFit/>
          </a:bodyPr>
          <a:lstStyle/>
          <a:p>
            <a:pPr>
              <a:lnSpc>
                <a:spcPct val="110000"/>
              </a:lnSpc>
            </a:pPr>
            <a:r>
              <a:rPr lang="en-US" sz="2400">
                <a:latin typeface="楷体_GB2312" pitchFamily="49" charset="-122"/>
              </a:rPr>
              <a:t>    </a:t>
            </a:r>
            <a:r>
              <a:rPr lang="zh-CN" altLang="en-US" sz="2400">
                <a:latin typeface="楷体_GB2312" pitchFamily="49" charset="-122"/>
              </a:rPr>
              <a:t>对于可压缩流体，考虑到节流过程中流体密度的变化而引入流束膨胀系数ε进行修正采用节流件前的流体密度ρ，</a:t>
            </a:r>
            <a:r>
              <a:rPr lang="zh-CN" altLang="en-US" sz="2400">
                <a:solidFill>
                  <a:srgbClr val="A50021"/>
                </a:solidFill>
                <a:latin typeface="楷体_GB2312" pitchFamily="49" charset="-122"/>
              </a:rPr>
              <a:t>由此流量公式可更一般的表示为：</a:t>
            </a:r>
          </a:p>
        </p:txBody>
      </p:sp>
      <p:graphicFrame>
        <p:nvGraphicFramePr>
          <p:cNvPr id="16387" name="Object 3"/>
          <p:cNvGraphicFramePr>
            <a:graphicFrameLocks noChangeAspect="1"/>
          </p:cNvGraphicFramePr>
          <p:nvPr/>
        </p:nvGraphicFramePr>
        <p:xfrm>
          <a:off x="2339975" y="3141663"/>
          <a:ext cx="3097213" cy="1116012"/>
        </p:xfrm>
        <a:graphic>
          <a:graphicData uri="http://schemas.openxmlformats.org/presentationml/2006/ole">
            <mc:AlternateContent xmlns:mc="http://schemas.openxmlformats.org/markup-compatibility/2006">
              <mc:Choice xmlns:v="urn:schemas-microsoft-com:vml" Requires="v">
                <p:oleObj spid="_x0000_s16393" r:id="rId3" imgW="1303068" imgH="472883" progId="Equation.3">
                  <p:embed/>
                </p:oleObj>
              </mc:Choice>
              <mc:Fallback>
                <p:oleObj r:id="rId3" imgW="1303068" imgH="472883"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141663"/>
                        <a:ext cx="3097213" cy="1116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4"/>
          <p:cNvGraphicFramePr>
            <a:graphicFrameLocks noChangeAspect="1"/>
          </p:cNvGraphicFramePr>
          <p:nvPr/>
        </p:nvGraphicFramePr>
        <p:xfrm>
          <a:off x="2124075" y="4508500"/>
          <a:ext cx="4032250" cy="1181100"/>
        </p:xfrm>
        <a:graphic>
          <a:graphicData uri="http://schemas.openxmlformats.org/presentationml/2006/ole">
            <mc:AlternateContent xmlns:mc="http://schemas.openxmlformats.org/markup-compatibility/2006">
              <mc:Choice xmlns:v="urn:schemas-microsoft-com:vml" Requires="v">
                <p:oleObj spid="_x0000_s16394" r:id="rId5" imgW="1341384" imgH="396251" progId="Equation.3">
                  <p:embed/>
                </p:oleObj>
              </mc:Choice>
              <mc:Fallback>
                <p:oleObj r:id="rId5" imgW="1341384" imgH="396251"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4508500"/>
                        <a:ext cx="403225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linds(horizontal)">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linds(horizontal)">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Grp="1" noChangeArrowheads="1"/>
          </p:cNvSpPr>
          <p:nvPr>
            <p:ph idx="1"/>
          </p:nvPr>
        </p:nvSpPr>
        <p:spPr/>
        <p:txBody>
          <a:bodyPr/>
          <a:lstStyle/>
          <a:p>
            <a:r>
              <a:rPr lang="zh-CN" altLang="en-US" sz="2000" b="1">
                <a:solidFill>
                  <a:srgbClr val="FF3300"/>
                </a:solidFill>
              </a:rPr>
              <a:t>节流装置：</a:t>
            </a:r>
            <a:r>
              <a:rPr lang="zh-CN" altLang="en-US" sz="2000" b="1"/>
              <a:t>安装于管道中产生差压，节流件前后的差压与流量成开方关系。</a:t>
            </a:r>
          </a:p>
          <a:p>
            <a:r>
              <a:rPr lang="zh-CN" altLang="en-US" sz="2000" b="1">
                <a:solidFill>
                  <a:srgbClr val="FF3300"/>
                </a:solidFill>
              </a:rPr>
              <a:t>引压导管：</a:t>
            </a:r>
            <a:r>
              <a:rPr lang="zh-CN" altLang="en-US" sz="2000" b="1"/>
              <a:t>取节流装置前后产生的差压，传送给差压变送器。</a:t>
            </a:r>
          </a:p>
          <a:p>
            <a:r>
              <a:rPr lang="zh-CN" altLang="en-US" sz="2000" b="1">
                <a:solidFill>
                  <a:srgbClr val="FF3300"/>
                </a:solidFill>
              </a:rPr>
              <a:t>差压变送器：</a:t>
            </a:r>
            <a:r>
              <a:rPr lang="zh-CN" altLang="en-US" sz="2000" b="1"/>
              <a:t>产生的差压转换为标准电信号（</a:t>
            </a:r>
            <a:r>
              <a:rPr lang="en-US" altLang="zh-CN" sz="2000" b="1"/>
              <a:t>4-20mA</a:t>
            </a:r>
            <a:r>
              <a:rPr lang="zh-CN" altLang="en-US" sz="2000" b="1"/>
              <a:t>）。</a:t>
            </a:r>
          </a:p>
          <a:p>
            <a:endParaRPr lang="zh-CN" altLang="en-US" sz="2000"/>
          </a:p>
        </p:txBody>
      </p:sp>
      <p:sp>
        <p:nvSpPr>
          <p:cNvPr id="5" name="Rectangle 6"/>
          <p:cNvSpPr>
            <a:spLocks noGrp="1" noChangeArrowheads="1"/>
          </p:cNvSpPr>
          <p:nvPr>
            <p:ph type="sldNum" sz="quarter" idx="12"/>
          </p:nvPr>
        </p:nvSpPr>
        <p:spPr/>
        <p:txBody>
          <a:bodyPr anchor="b"/>
          <a:lstStyle/>
          <a:p>
            <a:fld id="{5D468665-E11E-4CF5-AFB1-BD2F9E16E069}" type="slidenum">
              <a:rPr lang="en-US" altLang="zh-CN" sz="1000">
                <a:effectLst>
                  <a:outerShdw blurRad="38100" dist="38100" dir="2700000" algn="tl">
                    <a:srgbClr val="C0C0C0"/>
                  </a:outerShdw>
                </a:effectLst>
              </a:rPr>
              <a:pPr/>
              <a:t>13</a:t>
            </a:fld>
            <a:endParaRPr lang="en-US" altLang="zh-CN" sz="1000">
              <a:effectLst>
                <a:outerShdw blurRad="38100" dist="38100" dir="2700000" algn="tl">
                  <a:srgbClr val="C0C0C0"/>
                </a:outerShdw>
              </a:effectLst>
            </a:endParaRPr>
          </a:p>
        </p:txBody>
      </p:sp>
      <p:sp>
        <p:nvSpPr>
          <p:cNvPr id="113666" name="Rectangle 2"/>
          <p:cNvSpPr>
            <a:spLocks noGrp="1" noChangeArrowheads="1"/>
          </p:cNvSpPr>
          <p:nvPr>
            <p:ph type="title"/>
          </p:nvPr>
        </p:nvSpPr>
        <p:spPr/>
        <p:txBody>
          <a:bodyPr rtlCol="0" anchor="t">
            <a:noAutofit/>
          </a:bodyPr>
          <a:lstStyle/>
          <a:p>
            <a:pPr fontAlgn="auto">
              <a:spcAft>
                <a:spcPts val="0"/>
              </a:spcAft>
              <a:defRPr/>
            </a:pPr>
            <a:r>
              <a:rPr lang="zh-CN" alt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rPr>
              <a:t>结构构成</a:t>
            </a:r>
          </a:p>
        </p:txBody>
      </p:sp>
      <p:pic>
        <p:nvPicPr>
          <p:cNvPr id="19460" name="Picture 6" descr="调整大小 T721"/>
          <p:cNvPicPr>
            <a:picLocks noChangeAspect="1" noChangeArrowheads="1"/>
          </p:cNvPicPr>
          <p:nvPr/>
        </p:nvPicPr>
        <p:blipFill>
          <a:blip r:embed="rId2"/>
          <a:srcRect l="7483" r="4958"/>
          <a:stretch>
            <a:fillRect/>
          </a:stretch>
        </p:blipFill>
        <p:spPr bwMode="auto">
          <a:xfrm>
            <a:off x="395288" y="4292600"/>
            <a:ext cx="8388350" cy="1101725"/>
          </a:xfrm>
          <a:prstGeom prst="rect">
            <a:avLst/>
          </a:prstGeom>
          <a:noFill/>
          <a:ln w="9525">
            <a:noFill/>
            <a:miter lim="800000"/>
            <a:headEnd/>
            <a:tailEnd/>
          </a:ln>
        </p:spPr>
      </p:pic>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9750" y="1412875"/>
            <a:ext cx="4391025" cy="517525"/>
          </a:xfrm>
          <a:prstGeom prst="rect">
            <a:avLst/>
          </a:prstGeom>
          <a:noFill/>
          <a:ln w="9525">
            <a:noFill/>
            <a:miter lim="800000"/>
            <a:headEnd/>
            <a:tailEnd/>
          </a:ln>
          <a:effectLst/>
        </p:spPr>
        <p:txBody>
          <a:bodyPr>
            <a:spAutoFit/>
          </a:bodyPr>
          <a:lstStyle/>
          <a:p>
            <a:r>
              <a:rPr lang="zh-CN" altLang="en-US" sz="2800" b="1">
                <a:solidFill>
                  <a:srgbClr val="CC0000"/>
                </a:solidFill>
                <a:latin typeface="楷体_GB2312" pitchFamily="49" charset="-122"/>
              </a:rPr>
              <a:t>2.节流装置</a:t>
            </a:r>
          </a:p>
        </p:txBody>
      </p:sp>
      <p:sp>
        <p:nvSpPr>
          <p:cNvPr id="17411" name="Text Box 3"/>
          <p:cNvSpPr txBox="1">
            <a:spLocks noChangeArrowheads="1"/>
          </p:cNvSpPr>
          <p:nvPr/>
        </p:nvSpPr>
        <p:spPr bwMode="auto">
          <a:xfrm>
            <a:off x="827088" y="2205038"/>
            <a:ext cx="7586662" cy="1846262"/>
          </a:xfrm>
          <a:prstGeom prst="rect">
            <a:avLst/>
          </a:prstGeom>
          <a:noFill/>
          <a:ln w="9525">
            <a:noFill/>
            <a:miter lim="800000"/>
            <a:headEnd/>
            <a:tailEnd/>
          </a:ln>
          <a:effectLst/>
        </p:spPr>
        <p:txBody>
          <a:bodyPr>
            <a:spAutoFit/>
          </a:bodyPr>
          <a:lstStyle/>
          <a:p>
            <a:pPr>
              <a:lnSpc>
                <a:spcPct val="120000"/>
              </a:lnSpc>
            </a:pPr>
            <a:r>
              <a:rPr lang="zh-CN" altLang="en-US" sz="2400">
                <a:latin typeface="楷体_GB2312" pitchFamily="49" charset="-122"/>
              </a:rPr>
              <a:t>    节流装置就是使管道中流动的流体产生静压力的装置，完整的节流装置由节流元件、取压装置和上下游测量导管3 部分组成，有标准节流装置和非标准节流装置两大类。</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9750" y="1341438"/>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(1)标准截流装置</a:t>
            </a:r>
          </a:p>
        </p:txBody>
      </p:sp>
      <p:sp>
        <p:nvSpPr>
          <p:cNvPr id="18435" name="Text Box 3"/>
          <p:cNvSpPr txBox="1">
            <a:spLocks noChangeArrowheads="1"/>
          </p:cNvSpPr>
          <p:nvPr/>
        </p:nvSpPr>
        <p:spPr bwMode="auto">
          <a:xfrm>
            <a:off x="684213" y="1844675"/>
            <a:ext cx="6538912" cy="457200"/>
          </a:xfrm>
          <a:prstGeom prst="rect">
            <a:avLst/>
          </a:prstGeom>
          <a:noFill/>
          <a:ln w="9525">
            <a:noFill/>
            <a:miter lim="800000"/>
            <a:headEnd/>
            <a:tailEnd/>
          </a:ln>
        </p:spPr>
        <p:txBody>
          <a:bodyPr>
            <a:spAutoFit/>
          </a:bodyPr>
          <a:lstStyle/>
          <a:p>
            <a:r>
              <a:rPr lang="zh-CN" altLang="en-US" sz="2400" b="1">
                <a:solidFill>
                  <a:srgbClr val="CC0000"/>
                </a:solidFill>
                <a:latin typeface="楷体_GB2312" pitchFamily="49" charset="-122"/>
              </a:rPr>
              <a:t>①适用条件</a:t>
            </a:r>
          </a:p>
        </p:txBody>
      </p:sp>
      <p:sp>
        <p:nvSpPr>
          <p:cNvPr id="18436" name="Text Box 4"/>
          <p:cNvSpPr txBox="1">
            <a:spLocks noChangeArrowheads="1"/>
          </p:cNvSpPr>
          <p:nvPr/>
        </p:nvSpPr>
        <p:spPr bwMode="auto">
          <a:xfrm>
            <a:off x="901700" y="2420938"/>
            <a:ext cx="7415213" cy="2730500"/>
          </a:xfrm>
          <a:prstGeom prst="rect">
            <a:avLst/>
          </a:prstGeom>
          <a:noFill/>
          <a:ln w="9525">
            <a:noFill/>
            <a:miter lim="800000"/>
            <a:headEnd/>
            <a:tailEnd/>
          </a:ln>
        </p:spPr>
        <p:txBody>
          <a:bodyPr>
            <a:spAutoFit/>
          </a:bodyPr>
          <a:lstStyle/>
          <a:p>
            <a:pPr>
              <a:lnSpc>
                <a:spcPct val="110000"/>
              </a:lnSpc>
              <a:spcAft>
                <a:spcPct val="30000"/>
              </a:spcAft>
              <a:buSzPct val="100000"/>
              <a:buFont typeface="Wingdings" pitchFamily="2" charset="2"/>
              <a:buChar char="Ø"/>
            </a:pPr>
            <a:r>
              <a:rPr lang="zh-CN" altLang="en-US" sz="2400">
                <a:latin typeface="华文宋体" pitchFamily="2" charset="-122"/>
              </a:rPr>
              <a:t>流体必须是牛顿流体，在物理学和热力学上是均匀的、单相的，或者可认为是单相的流体；</a:t>
            </a:r>
          </a:p>
          <a:p>
            <a:pPr>
              <a:lnSpc>
                <a:spcPct val="110000"/>
              </a:lnSpc>
              <a:spcAft>
                <a:spcPct val="30000"/>
              </a:spcAft>
              <a:buSzPct val="100000"/>
              <a:buFont typeface="Wingdings" pitchFamily="2" charset="2"/>
              <a:buChar char="Ø"/>
            </a:pPr>
            <a:r>
              <a:rPr lang="zh-CN" altLang="en-US" sz="2400">
                <a:latin typeface="华文宋体" pitchFamily="2" charset="-122"/>
              </a:rPr>
              <a:t>流体必须充满管道和节流装置且连续流动，流经节流件前流动应达到充分紊流，流束平行于管道轴线且无旋转，流经节流件时不发生相变；</a:t>
            </a:r>
          </a:p>
          <a:p>
            <a:pPr>
              <a:lnSpc>
                <a:spcPct val="110000"/>
              </a:lnSpc>
              <a:spcAft>
                <a:spcPct val="30000"/>
              </a:spcAft>
              <a:buSzPct val="100000"/>
              <a:buFont typeface="Wingdings" pitchFamily="2" charset="2"/>
              <a:buChar char="Ø"/>
            </a:pPr>
            <a:r>
              <a:rPr lang="zh-CN" altLang="en-US" sz="2400">
                <a:latin typeface="华文宋体" pitchFamily="2" charset="-122"/>
              </a:rPr>
              <a:t>流动是稳定的或随时间缓变的。</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2000"/>
                                        <p:tgtEl>
                                          <p:spTgt spid="184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36">
                                            <p:txEl>
                                              <p:pRg st="0" end="0"/>
                                            </p:txEl>
                                          </p:spTgt>
                                        </p:tgtEl>
                                        <p:attrNameLst>
                                          <p:attrName>style.visibility</p:attrName>
                                        </p:attrNameLst>
                                      </p:cBhvr>
                                      <p:to>
                                        <p:strVal val="visible"/>
                                      </p:to>
                                    </p:set>
                                    <p:anim calcmode="lin" valueType="num">
                                      <p:cBhvr additive="base">
                                        <p:cTn id="17"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436">
                                            <p:txEl>
                                              <p:pRg st="1" end="1"/>
                                            </p:txEl>
                                          </p:spTgt>
                                        </p:tgtEl>
                                        <p:attrNameLst>
                                          <p:attrName>style.visibility</p:attrName>
                                        </p:attrNameLst>
                                      </p:cBhvr>
                                      <p:to>
                                        <p:strVal val="visible"/>
                                      </p:to>
                                    </p:set>
                                    <p:anim calcmode="lin" valueType="num">
                                      <p:cBhvr additive="base">
                                        <p:cTn id="23"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436">
                                            <p:txEl>
                                              <p:pRg st="2" end="2"/>
                                            </p:txEl>
                                          </p:spTgt>
                                        </p:tgtEl>
                                        <p:attrNameLst>
                                          <p:attrName>style.visibility</p:attrName>
                                        </p:attrNameLst>
                                      </p:cBhvr>
                                      <p:to>
                                        <p:strVal val="visible"/>
                                      </p:to>
                                    </p:set>
                                    <p:anim calcmode="lin" valueType="num">
                                      <p:cBhvr additive="base">
                                        <p:cTn id="29" dur="500" fill="hold"/>
                                        <p:tgtEl>
                                          <p:spTgt spid="1843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utoUpdateAnimBg="0"/>
      <p:bldP spid="18435"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84213" y="1412875"/>
            <a:ext cx="6538912" cy="457200"/>
          </a:xfrm>
          <a:prstGeom prst="rect">
            <a:avLst/>
          </a:prstGeom>
          <a:noFill/>
          <a:ln w="9525">
            <a:noFill/>
            <a:miter lim="800000"/>
            <a:headEnd/>
            <a:tailEnd/>
          </a:ln>
          <a:effectLst/>
        </p:spPr>
        <p:txBody>
          <a:bodyPr>
            <a:spAutoFit/>
          </a:bodyPr>
          <a:lstStyle/>
          <a:p>
            <a:r>
              <a:rPr lang="en-US" sz="2400" b="1">
                <a:solidFill>
                  <a:srgbClr val="CC0000"/>
                </a:solidFill>
                <a:latin typeface="华文宋体" pitchFamily="2" charset="-122"/>
              </a:rPr>
              <a:t>②</a:t>
            </a:r>
            <a:r>
              <a:rPr lang="zh-CN" altLang="en-US" sz="2400" b="1">
                <a:solidFill>
                  <a:srgbClr val="CC0000"/>
                </a:solidFill>
                <a:latin typeface="楷体_GB2312" pitchFamily="49" charset="-122"/>
              </a:rPr>
              <a:t>装置组成</a:t>
            </a:r>
          </a:p>
        </p:txBody>
      </p:sp>
      <p:pic>
        <p:nvPicPr>
          <p:cNvPr id="19459" name="Picture 3"/>
          <p:cNvPicPr>
            <a:picLocks noChangeAspect="1" noChangeArrowheads="1"/>
          </p:cNvPicPr>
          <p:nvPr/>
        </p:nvPicPr>
        <p:blipFill>
          <a:blip r:embed="rId2"/>
          <a:srcRect/>
          <a:stretch>
            <a:fillRect/>
          </a:stretch>
        </p:blipFill>
        <p:spPr bwMode="auto">
          <a:xfrm>
            <a:off x="539750" y="3860800"/>
            <a:ext cx="7632700" cy="2035175"/>
          </a:xfrm>
          <a:prstGeom prst="rect">
            <a:avLst/>
          </a:prstGeom>
          <a:noFill/>
          <a:ln w="9525">
            <a:noFill/>
            <a:miter lim="800000"/>
            <a:headEnd/>
            <a:tailEnd/>
          </a:ln>
          <a:effectLst/>
        </p:spPr>
      </p:pic>
      <p:sp>
        <p:nvSpPr>
          <p:cNvPr id="19460" name="AutoShape 4"/>
          <p:cNvSpPr>
            <a:spLocks noChangeArrowheads="1"/>
          </p:cNvSpPr>
          <p:nvPr/>
        </p:nvSpPr>
        <p:spPr bwMode="auto">
          <a:xfrm flipH="1">
            <a:off x="3779838" y="3644900"/>
            <a:ext cx="649287" cy="360363"/>
          </a:xfrm>
          <a:prstGeom prst="wedgeRoundRectCallout">
            <a:avLst>
              <a:gd name="adj1" fmla="val -43750"/>
              <a:gd name="adj2" fmla="val 70000"/>
              <a:gd name="adj3" fmla="val 16667"/>
            </a:avLst>
          </a:prstGeom>
          <a:solidFill>
            <a:schemeClr val="accent1"/>
          </a:solidFill>
          <a:ln w="9525" cmpd="sng">
            <a:solidFill>
              <a:schemeClr val="tx1"/>
            </a:solidFill>
            <a:miter lim="800000"/>
            <a:headEnd/>
            <a:tailEnd/>
          </a:ln>
          <a:effectLst/>
        </p:spPr>
        <p:txBody>
          <a:bodyPr wrap="none" anchor="ctr"/>
          <a:lstStyle/>
          <a:p>
            <a:pPr algn="ctr"/>
            <a:r>
              <a:rPr lang="zh-CN" altLang="en-US" sz="1600"/>
              <a:t>直管段</a:t>
            </a:r>
          </a:p>
        </p:txBody>
      </p:sp>
      <p:sp>
        <p:nvSpPr>
          <p:cNvPr id="19461" name="AutoShape 5"/>
          <p:cNvSpPr>
            <a:spLocks noChangeArrowheads="1"/>
          </p:cNvSpPr>
          <p:nvPr/>
        </p:nvSpPr>
        <p:spPr bwMode="auto">
          <a:xfrm flipH="1">
            <a:off x="4572000" y="3644900"/>
            <a:ext cx="649288" cy="358775"/>
          </a:xfrm>
          <a:prstGeom prst="wedgeRoundRectCallout">
            <a:avLst>
              <a:gd name="adj1" fmla="val -43750"/>
              <a:gd name="adj2" fmla="val 70000"/>
              <a:gd name="adj3" fmla="val 16667"/>
            </a:avLst>
          </a:prstGeom>
          <a:solidFill>
            <a:schemeClr val="accent1"/>
          </a:solidFill>
          <a:ln w="9525" cmpd="sng">
            <a:solidFill>
              <a:schemeClr val="tx1"/>
            </a:solidFill>
            <a:miter lim="800000"/>
            <a:headEnd/>
            <a:tailEnd/>
          </a:ln>
          <a:effectLst/>
        </p:spPr>
        <p:txBody>
          <a:bodyPr wrap="none" anchor="ctr"/>
          <a:lstStyle/>
          <a:p>
            <a:pPr algn="ctr"/>
            <a:r>
              <a:rPr lang="zh-CN" altLang="en-US" sz="1600"/>
              <a:t>节流件</a:t>
            </a:r>
          </a:p>
        </p:txBody>
      </p:sp>
      <p:sp>
        <p:nvSpPr>
          <p:cNvPr id="19462" name="AutoShape 6"/>
          <p:cNvSpPr>
            <a:spLocks noChangeArrowheads="1"/>
          </p:cNvSpPr>
          <p:nvPr/>
        </p:nvSpPr>
        <p:spPr bwMode="auto">
          <a:xfrm flipH="1">
            <a:off x="6013450" y="3500438"/>
            <a:ext cx="1008063" cy="504825"/>
          </a:xfrm>
          <a:prstGeom prst="wedgeRoundRectCallout">
            <a:avLst>
              <a:gd name="adj1" fmla="val -43750"/>
              <a:gd name="adj2" fmla="val 70000"/>
              <a:gd name="adj3" fmla="val 16667"/>
            </a:avLst>
          </a:prstGeom>
          <a:solidFill>
            <a:schemeClr val="accent1"/>
          </a:solidFill>
          <a:ln w="9525" cmpd="sng">
            <a:solidFill>
              <a:schemeClr val="tx1"/>
            </a:solidFill>
            <a:miter lim="800000"/>
            <a:headEnd/>
            <a:tailEnd/>
          </a:ln>
          <a:effectLst/>
        </p:spPr>
        <p:txBody>
          <a:bodyPr wrap="none" anchor="ctr"/>
          <a:lstStyle/>
          <a:p>
            <a:pPr algn="ctr"/>
            <a:r>
              <a:rPr lang="zh-CN" altLang="en-US" sz="1600"/>
              <a:t>下游第一</a:t>
            </a:r>
          </a:p>
          <a:p>
            <a:pPr algn="ctr"/>
            <a:r>
              <a:rPr lang="zh-CN" altLang="en-US" sz="1600"/>
              <a:t>阻流件</a:t>
            </a:r>
          </a:p>
        </p:txBody>
      </p:sp>
      <p:sp>
        <p:nvSpPr>
          <p:cNvPr id="19463" name="AutoShape 7"/>
          <p:cNvSpPr>
            <a:spLocks noChangeArrowheads="1"/>
          </p:cNvSpPr>
          <p:nvPr/>
        </p:nvSpPr>
        <p:spPr bwMode="auto">
          <a:xfrm>
            <a:off x="2700338" y="3644900"/>
            <a:ext cx="1008062" cy="504825"/>
          </a:xfrm>
          <a:prstGeom prst="wedgeRoundRectCallout">
            <a:avLst>
              <a:gd name="adj1" fmla="val -43750"/>
              <a:gd name="adj2" fmla="val 70000"/>
              <a:gd name="adj3" fmla="val 16667"/>
            </a:avLst>
          </a:prstGeom>
          <a:solidFill>
            <a:schemeClr val="accent1"/>
          </a:solidFill>
          <a:ln w="9525" cmpd="sng">
            <a:solidFill>
              <a:schemeClr val="tx1"/>
            </a:solidFill>
            <a:miter lim="800000"/>
            <a:headEnd/>
            <a:tailEnd/>
          </a:ln>
          <a:effectLst/>
        </p:spPr>
        <p:txBody>
          <a:bodyPr wrap="none" anchor="ctr"/>
          <a:lstStyle/>
          <a:p>
            <a:pPr algn="ctr"/>
            <a:r>
              <a:rPr lang="zh-CN" altLang="en-US" sz="1600"/>
              <a:t>上游第一</a:t>
            </a:r>
          </a:p>
          <a:p>
            <a:pPr algn="ctr"/>
            <a:r>
              <a:rPr lang="zh-CN" altLang="en-US" sz="1600"/>
              <a:t>阻流件</a:t>
            </a:r>
          </a:p>
        </p:txBody>
      </p:sp>
      <p:sp>
        <p:nvSpPr>
          <p:cNvPr id="19464" name="AutoShape 8"/>
          <p:cNvSpPr>
            <a:spLocks noChangeArrowheads="1"/>
          </p:cNvSpPr>
          <p:nvPr/>
        </p:nvSpPr>
        <p:spPr bwMode="auto">
          <a:xfrm>
            <a:off x="1619250" y="3500438"/>
            <a:ext cx="1081088" cy="506412"/>
          </a:xfrm>
          <a:prstGeom prst="wedgeRoundRectCallout">
            <a:avLst>
              <a:gd name="adj1" fmla="val -43750"/>
              <a:gd name="adj2" fmla="val 70000"/>
              <a:gd name="adj3" fmla="val 16667"/>
            </a:avLst>
          </a:prstGeom>
          <a:solidFill>
            <a:schemeClr val="accent1"/>
          </a:solidFill>
          <a:ln w="9525" cap="flat" cmpd="sng">
            <a:solidFill>
              <a:schemeClr val="tx1"/>
            </a:solidFill>
            <a:miter lim="800000"/>
            <a:headEnd/>
            <a:tailEnd/>
          </a:ln>
          <a:effectLst/>
        </p:spPr>
        <p:txBody>
          <a:bodyPr wrap="none" anchor="ctr"/>
          <a:lstStyle/>
          <a:p>
            <a:pPr algn="ctr"/>
            <a:r>
              <a:rPr lang="zh-CN" altLang="en-US" sz="1600"/>
              <a:t>上游第二</a:t>
            </a:r>
          </a:p>
          <a:p>
            <a:pPr algn="ctr"/>
            <a:r>
              <a:rPr lang="zh-CN" altLang="en-US" sz="1600"/>
              <a:t>阻流件</a:t>
            </a:r>
          </a:p>
        </p:txBody>
      </p:sp>
      <p:sp>
        <p:nvSpPr>
          <p:cNvPr id="19465" name="Text Box 9"/>
          <p:cNvSpPr txBox="1">
            <a:spLocks noChangeArrowheads="1"/>
          </p:cNvSpPr>
          <p:nvPr/>
        </p:nvSpPr>
        <p:spPr bwMode="auto">
          <a:xfrm>
            <a:off x="755650" y="1989138"/>
            <a:ext cx="7632700" cy="968375"/>
          </a:xfrm>
          <a:prstGeom prst="rect">
            <a:avLst/>
          </a:prstGeom>
          <a:noFill/>
          <a:ln w="9525">
            <a:noFill/>
            <a:miter lim="800000"/>
            <a:headEnd/>
            <a:tailEnd/>
          </a:ln>
        </p:spPr>
        <p:txBody>
          <a:bodyPr>
            <a:spAutoFit/>
          </a:bodyPr>
          <a:lstStyle/>
          <a:p>
            <a:pPr>
              <a:lnSpc>
                <a:spcPct val="120000"/>
              </a:lnSpc>
            </a:pPr>
            <a:r>
              <a:rPr lang="zh-CN" altLang="en-US" sz="2400">
                <a:latin typeface="楷体_GB2312" pitchFamily="49" charset="-122"/>
              </a:rPr>
              <a:t>    标准节流装置由标准节流件、标准取压装置和节流件前后直管段（节流件前10D，后5D）三部分组成。</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65"/>
                                        </p:tgtEl>
                                        <p:attrNameLst>
                                          <p:attrName>style.visibility</p:attrName>
                                        </p:attrNameLst>
                                      </p:cBhvr>
                                      <p:to>
                                        <p:strVal val="visible"/>
                                      </p:to>
                                    </p:set>
                                    <p:animEffect transition="in" filter="checkerboard(across)">
                                      <p:cBhvr>
                                        <p:cTn id="12" dur="500"/>
                                        <p:tgtEl>
                                          <p:spTgt spid="194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blinds(horizontal)">
                                      <p:cBhvr>
                                        <p:cTn id="17" dur="500"/>
                                        <p:tgtEl>
                                          <p:spTgt spid="194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4"/>
                                        </p:tgtEl>
                                        <p:attrNameLst>
                                          <p:attrName>style.visibility</p:attrName>
                                        </p:attrNameLst>
                                      </p:cBhvr>
                                      <p:to>
                                        <p:strVal val="visible"/>
                                      </p:to>
                                    </p:set>
                                    <p:animEffect transition="in" filter="fade">
                                      <p:cBhvr>
                                        <p:cTn id="22" dur="2000"/>
                                        <p:tgtEl>
                                          <p:spTgt spid="194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63"/>
                                        </p:tgtEl>
                                        <p:attrNameLst>
                                          <p:attrName>style.visibility</p:attrName>
                                        </p:attrNameLst>
                                      </p:cBhvr>
                                      <p:to>
                                        <p:strVal val="visible"/>
                                      </p:to>
                                    </p:set>
                                    <p:animEffect transition="in" filter="fade">
                                      <p:cBhvr>
                                        <p:cTn id="27" dur="2000"/>
                                        <p:tgtEl>
                                          <p:spTgt spid="194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60"/>
                                        </p:tgtEl>
                                        <p:attrNameLst>
                                          <p:attrName>style.visibility</p:attrName>
                                        </p:attrNameLst>
                                      </p:cBhvr>
                                      <p:to>
                                        <p:strVal val="visible"/>
                                      </p:to>
                                    </p:set>
                                    <p:animEffect transition="in" filter="fade">
                                      <p:cBhvr>
                                        <p:cTn id="32" dur="2000"/>
                                        <p:tgtEl>
                                          <p:spTgt spid="194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61"/>
                                        </p:tgtEl>
                                        <p:attrNameLst>
                                          <p:attrName>style.visibility</p:attrName>
                                        </p:attrNameLst>
                                      </p:cBhvr>
                                      <p:to>
                                        <p:strVal val="visible"/>
                                      </p:to>
                                    </p:set>
                                    <p:animEffect transition="in" filter="fade">
                                      <p:cBhvr>
                                        <p:cTn id="37" dur="2000"/>
                                        <p:tgtEl>
                                          <p:spTgt spid="1946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462"/>
                                        </p:tgtEl>
                                        <p:attrNameLst>
                                          <p:attrName>style.visibility</p:attrName>
                                        </p:attrNameLst>
                                      </p:cBhvr>
                                      <p:to>
                                        <p:strVal val="visible"/>
                                      </p:to>
                                    </p:set>
                                    <p:animEffect transition="in" filter="fade">
                                      <p:cBhvr>
                                        <p:cTn id="42"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utoUpdateAnimBg="0"/>
      <p:bldP spid="19460" grpId="0" bldLvl="0" animBg="1" autoUpdateAnimBg="0"/>
      <p:bldP spid="19461" grpId="0" bldLvl="0" animBg="1" autoUpdateAnimBg="0"/>
      <p:bldP spid="19462" grpId="0" bldLvl="0" animBg="1" autoUpdateAnimBg="0"/>
      <p:bldP spid="19463" grpId="0" bldLvl="0" animBg="1" autoUpdateAnimBg="0"/>
      <p:bldP spid="19464" grpId="0" bldLvl="0" animBg="1" autoUpdateAnimBg="0"/>
      <p:bldP spid="19465"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84213" y="1412875"/>
            <a:ext cx="6538912" cy="457200"/>
          </a:xfrm>
          <a:prstGeom prst="rect">
            <a:avLst/>
          </a:prstGeom>
          <a:noFill/>
          <a:ln w="9525">
            <a:noFill/>
            <a:miter lim="800000"/>
            <a:headEnd/>
            <a:tailEnd/>
          </a:ln>
          <a:effectLst/>
        </p:spPr>
        <p:txBody>
          <a:bodyPr>
            <a:spAutoFit/>
          </a:bodyPr>
          <a:lstStyle/>
          <a:p>
            <a:r>
              <a:rPr lang="zh-CN" altLang="en-US" sz="2400" b="1">
                <a:solidFill>
                  <a:srgbClr val="CC0000"/>
                </a:solidFill>
                <a:latin typeface="华文宋体" pitchFamily="2" charset="-122"/>
              </a:rPr>
              <a:t>③</a:t>
            </a:r>
            <a:r>
              <a:rPr lang="zh-CN" altLang="en-US" sz="2400" b="1">
                <a:solidFill>
                  <a:srgbClr val="CC0000"/>
                </a:solidFill>
                <a:latin typeface="楷体_GB2312" pitchFamily="49" charset="-122"/>
              </a:rPr>
              <a:t>标准截流元件</a:t>
            </a:r>
            <a:endParaRPr lang="zh-CN" altLang="en-US" sz="1800"/>
          </a:p>
        </p:txBody>
      </p:sp>
      <p:sp>
        <p:nvSpPr>
          <p:cNvPr id="20483" name="Rectangle 3"/>
          <p:cNvSpPr>
            <a:spLocks noGrp="1" noChangeArrowheads="1"/>
          </p:cNvSpPr>
          <p:nvPr>
            <p:ph type="body" sz="half" idx="1"/>
          </p:nvPr>
        </p:nvSpPr>
        <p:spPr>
          <a:xfrm>
            <a:off x="828675" y="1989138"/>
            <a:ext cx="3978275" cy="431800"/>
          </a:xfrm>
          <a:noFill/>
          <a:ln/>
        </p:spPr>
        <p:txBody>
          <a:bodyPr/>
          <a:lstStyle/>
          <a:p>
            <a:pPr>
              <a:lnSpc>
                <a:spcPct val="90000"/>
              </a:lnSpc>
              <a:buFont typeface="Wingdings" pitchFamily="2" charset="2"/>
              <a:buChar char="v"/>
            </a:pPr>
            <a:r>
              <a:rPr lang="zh-CN" sz="2400" b="1">
                <a:solidFill>
                  <a:srgbClr val="003300"/>
                </a:solidFill>
                <a:latin typeface="Times New Roman" pitchFamily="18" charset="0"/>
                <a:ea typeface="楷体_GB2312" pitchFamily="49" charset="-122"/>
              </a:rPr>
              <a:t>标准孔板</a:t>
            </a:r>
          </a:p>
        </p:txBody>
      </p:sp>
      <p:pic>
        <p:nvPicPr>
          <p:cNvPr id="20484" name="Picture 5" descr="图-6 标准孔板"/>
          <p:cNvPicPr>
            <a:picLocks noChangeAspect="1" noChangeArrowheads="1"/>
          </p:cNvPicPr>
          <p:nvPr/>
        </p:nvPicPr>
        <p:blipFill>
          <a:blip r:embed="rId2"/>
          <a:srcRect/>
          <a:stretch>
            <a:fillRect/>
          </a:stretch>
        </p:blipFill>
        <p:spPr bwMode="auto">
          <a:xfrm>
            <a:off x="5292725" y="1628775"/>
            <a:ext cx="2127250" cy="4321175"/>
          </a:xfrm>
          <a:prstGeom prst="rect">
            <a:avLst/>
          </a:prstGeom>
          <a:noFill/>
          <a:ln w="9525">
            <a:noFill/>
            <a:miter lim="800000"/>
            <a:headEnd/>
            <a:tailEnd/>
          </a:ln>
          <a:effectLst/>
        </p:spPr>
      </p:pic>
      <p:sp>
        <p:nvSpPr>
          <p:cNvPr id="20485" name="Text Box 5"/>
          <p:cNvSpPr txBox="1">
            <a:spLocks noChangeArrowheads="1"/>
          </p:cNvSpPr>
          <p:nvPr/>
        </p:nvSpPr>
        <p:spPr bwMode="auto">
          <a:xfrm>
            <a:off x="971550" y="2636838"/>
            <a:ext cx="3403600" cy="2724150"/>
          </a:xfrm>
          <a:prstGeom prst="rect">
            <a:avLst/>
          </a:prstGeom>
          <a:noFill/>
          <a:ln w="9525">
            <a:noFill/>
            <a:miter lim="800000"/>
            <a:headEnd/>
            <a:tailEnd/>
          </a:ln>
        </p:spPr>
        <p:txBody>
          <a:bodyPr>
            <a:spAutoFit/>
          </a:bodyPr>
          <a:lstStyle/>
          <a:p>
            <a:pPr>
              <a:lnSpc>
                <a:spcPct val="120000"/>
              </a:lnSpc>
            </a:pPr>
            <a:r>
              <a:rPr lang="zh-CN" altLang="en-US" sz="2400">
                <a:latin typeface="华文宋体" pitchFamily="2" charset="-122"/>
              </a:rPr>
              <a:t>    标准孔板是一块具有与管道同心圆形开孔的圆板，迎流一侧是有锐利直角入口边缘的圆筒形孔，顺流的出口呈扩散的锥形。</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blinds(horizontal)">
                                      <p:cBhvr>
                                        <p:cTn id="17" dur="500"/>
                                        <p:tgtEl>
                                          <p:spTgt spid="2048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485"/>
                                        </p:tgtEl>
                                        <p:attrNameLst>
                                          <p:attrName>style.visibility</p:attrName>
                                        </p:attrNameLst>
                                      </p:cBhvr>
                                      <p:to>
                                        <p:strVal val="visible"/>
                                      </p:to>
                                    </p:set>
                                    <p:animEffect transition="in" filter="checkerboard(across)">
                                      <p:cBhvr>
                                        <p:cTn id="2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utoUpdateAnimBg="0"/>
      <p:bldP spid="20483" grpId="0" build="p" autoUpdateAnimBg="0"/>
      <p:bldP spid="20485"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srcRect/>
          <a:stretch>
            <a:fillRect/>
          </a:stretch>
        </p:blipFill>
        <p:spPr bwMode="auto">
          <a:xfrm>
            <a:off x="971550" y="1989138"/>
            <a:ext cx="2309813" cy="3743325"/>
          </a:xfrm>
          <a:prstGeom prst="rect">
            <a:avLst/>
          </a:prstGeom>
          <a:noFill/>
          <a:ln w="9525">
            <a:noFill/>
            <a:miter lim="800000"/>
            <a:headEnd/>
            <a:tailEnd/>
          </a:ln>
          <a:effectLst/>
        </p:spPr>
      </p:pic>
      <p:grpSp>
        <p:nvGrpSpPr>
          <p:cNvPr id="21507" name="Group 3"/>
          <p:cNvGrpSpPr>
            <a:grpSpLocks/>
          </p:cNvGrpSpPr>
          <p:nvPr/>
        </p:nvGrpSpPr>
        <p:grpSpPr bwMode="auto">
          <a:xfrm>
            <a:off x="3924300" y="2636838"/>
            <a:ext cx="3195638" cy="2835275"/>
            <a:chOff x="0" y="0"/>
            <a:chExt cx="2013" cy="1786"/>
          </a:xfrm>
        </p:grpSpPr>
        <p:sp>
          <p:nvSpPr>
            <p:cNvPr id="21508" name="Text Box 4"/>
            <p:cNvSpPr txBox="1">
              <a:spLocks noChangeArrowheads="1"/>
            </p:cNvSpPr>
            <p:nvPr/>
          </p:nvSpPr>
          <p:spPr bwMode="auto">
            <a:xfrm>
              <a:off x="45" y="771"/>
              <a:ext cx="1824" cy="288"/>
            </a:xfrm>
            <a:prstGeom prst="rect">
              <a:avLst/>
            </a:prstGeom>
            <a:noFill/>
            <a:ln w="9525">
              <a:noFill/>
              <a:miter lim="800000"/>
              <a:headEnd/>
              <a:tailEnd/>
            </a:ln>
            <a:effectLst/>
          </p:spPr>
          <p:txBody>
            <a:bodyPr>
              <a:spAutoFit/>
            </a:bodyPr>
            <a:lstStyle/>
            <a:p>
              <a:pPr>
                <a:spcBef>
                  <a:spcPct val="50000"/>
                </a:spcBef>
              </a:pPr>
              <a:r>
                <a:rPr lang="zh-CN" altLang="zh-CN" sz="1800" b="1"/>
                <a:t>E=0.02~0.05D</a:t>
              </a:r>
            </a:p>
          </p:txBody>
        </p:sp>
        <p:grpSp>
          <p:nvGrpSpPr>
            <p:cNvPr id="21509" name="Group 5"/>
            <p:cNvGrpSpPr>
              <a:grpSpLocks/>
            </p:cNvGrpSpPr>
            <p:nvPr/>
          </p:nvGrpSpPr>
          <p:grpSpPr bwMode="auto">
            <a:xfrm>
              <a:off x="0" y="0"/>
              <a:ext cx="2013" cy="1786"/>
              <a:chOff x="0" y="0"/>
              <a:chExt cx="2013" cy="1786"/>
            </a:xfrm>
          </p:grpSpPr>
          <p:sp>
            <p:nvSpPr>
              <p:cNvPr id="21510" name="Text Box 6"/>
              <p:cNvSpPr txBox="1">
                <a:spLocks noChangeArrowheads="1"/>
              </p:cNvSpPr>
              <p:nvPr/>
            </p:nvSpPr>
            <p:spPr bwMode="auto">
              <a:xfrm>
                <a:off x="45" y="1134"/>
                <a:ext cx="1968" cy="288"/>
              </a:xfrm>
              <a:prstGeom prst="rect">
                <a:avLst/>
              </a:prstGeom>
              <a:noFill/>
              <a:ln w="9525">
                <a:noFill/>
                <a:miter lim="800000"/>
                <a:headEnd/>
                <a:tailEnd/>
              </a:ln>
              <a:effectLst/>
            </p:spPr>
            <p:txBody>
              <a:bodyPr>
                <a:spAutoFit/>
              </a:bodyPr>
              <a:lstStyle/>
              <a:p>
                <a:pPr>
                  <a:spcBef>
                    <a:spcPct val="50000"/>
                  </a:spcBef>
                </a:pPr>
                <a:r>
                  <a:rPr lang="zh-CN" altLang="zh-CN" sz="1800" b="1"/>
                  <a:t>e=0.005~0.02D</a:t>
                </a:r>
              </a:p>
            </p:txBody>
          </p:sp>
          <p:sp>
            <p:nvSpPr>
              <p:cNvPr id="21511" name="Text Box 7"/>
              <p:cNvSpPr txBox="1">
                <a:spLocks noChangeArrowheads="1"/>
              </p:cNvSpPr>
              <p:nvPr/>
            </p:nvSpPr>
            <p:spPr bwMode="auto">
              <a:xfrm>
                <a:off x="0" y="0"/>
                <a:ext cx="1968" cy="288"/>
              </a:xfrm>
              <a:prstGeom prst="rect">
                <a:avLst/>
              </a:prstGeom>
              <a:noFill/>
              <a:ln w="9525">
                <a:noFill/>
                <a:miter lim="800000"/>
                <a:headEnd/>
                <a:tailEnd/>
              </a:ln>
              <a:effectLst/>
            </p:spPr>
            <p:txBody>
              <a:bodyPr>
                <a:spAutoFit/>
              </a:bodyPr>
              <a:lstStyle/>
              <a:p>
                <a:pPr>
                  <a:spcBef>
                    <a:spcPct val="50000"/>
                  </a:spcBef>
                </a:pPr>
                <a:r>
                  <a:rPr lang="zh-CN" altLang="zh-CN" sz="1800" b="1">
                    <a:latin typeface="Verdana" pitchFamily="34" charset="0"/>
                  </a:rPr>
                  <a:t>d&gt;=12.5mm</a:t>
                </a:r>
              </a:p>
            </p:txBody>
          </p:sp>
          <p:graphicFrame>
            <p:nvGraphicFramePr>
              <p:cNvPr id="21512" name="Object 8"/>
              <p:cNvGraphicFramePr>
                <a:graphicFrameLocks noChangeAspect="1"/>
              </p:cNvGraphicFramePr>
              <p:nvPr/>
            </p:nvGraphicFramePr>
            <p:xfrm>
              <a:off x="91" y="1588"/>
              <a:ext cx="1497" cy="198"/>
            </p:xfrm>
            <a:graphic>
              <a:graphicData uri="http://schemas.openxmlformats.org/presentationml/2006/ole">
                <mc:AlternateContent xmlns:mc="http://schemas.openxmlformats.org/markup-compatibility/2006">
                  <mc:Choice xmlns:v="urn:schemas-microsoft-com:vml" Requires="v">
                    <p:oleObj spid="_x0000_s21518" r:id="rId5" imgW="1350619" imgH="178659" progId="Equation.3">
                      <p:embed/>
                    </p:oleObj>
                  </mc:Choice>
                  <mc:Fallback>
                    <p:oleObj r:id="rId5" imgW="1350619" imgH="178659"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 y="1588"/>
                            <a:ext cx="1497" cy="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3" name="Object 9"/>
              <p:cNvGraphicFramePr>
                <a:graphicFrameLocks noChangeAspect="1"/>
              </p:cNvGraphicFramePr>
              <p:nvPr/>
            </p:nvGraphicFramePr>
            <p:xfrm>
              <a:off x="91" y="408"/>
              <a:ext cx="1270" cy="286"/>
            </p:xfrm>
            <a:graphic>
              <a:graphicData uri="http://schemas.openxmlformats.org/presentationml/2006/ole">
                <mc:AlternateContent xmlns:mc="http://schemas.openxmlformats.org/markup-compatibility/2006">
                  <mc:Choice xmlns:v="urn:schemas-microsoft-com:vml" Requires="v">
                    <p:oleObj spid="_x0000_s21519" r:id="rId7" imgW="905553" imgH="204314" progId="Equation.3">
                      <p:embed/>
                    </p:oleObj>
                  </mc:Choice>
                  <mc:Fallback>
                    <p:oleObj r:id="rId7" imgW="905553" imgH="204314"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 y="408"/>
                            <a:ext cx="1270" cy="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additive="base">
                                        <p:cTn id="12" dur="500" fill="hold"/>
                                        <p:tgtEl>
                                          <p:spTgt spid="21507"/>
                                        </p:tgtEl>
                                        <p:attrNameLst>
                                          <p:attrName>ppt_x</p:attrName>
                                        </p:attrNameLst>
                                      </p:cBhvr>
                                      <p:tavLst>
                                        <p:tav tm="0">
                                          <p:val>
                                            <p:strVal val="#ppt_x"/>
                                          </p:val>
                                        </p:tav>
                                        <p:tav tm="100000">
                                          <p:val>
                                            <p:strVal val="#ppt_x"/>
                                          </p:val>
                                        </p:tav>
                                      </p:tavLst>
                                    </p:anim>
                                    <p:anim calcmode="lin" valueType="num">
                                      <p:cBhvr additive="base">
                                        <p:cTn id="13"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5003800" y="2276475"/>
            <a:ext cx="2881313" cy="2757488"/>
          </a:xfrm>
          <a:prstGeom prst="rect">
            <a:avLst/>
          </a:prstGeom>
          <a:noFill/>
          <a:ln w="9525">
            <a:noFill/>
            <a:miter lim="800000"/>
            <a:headEnd/>
            <a:tailEnd/>
          </a:ln>
          <a:effectLst/>
        </p:spPr>
      </p:pic>
      <p:pic>
        <p:nvPicPr>
          <p:cNvPr id="23555" name="Picture 3" descr="Big-200774161824580"/>
          <p:cNvPicPr>
            <a:picLocks noChangeAspect="1" noChangeArrowheads="1"/>
          </p:cNvPicPr>
          <p:nvPr/>
        </p:nvPicPr>
        <p:blipFill>
          <a:blip r:embed="rId3"/>
          <a:srcRect/>
          <a:stretch>
            <a:fillRect/>
          </a:stretch>
        </p:blipFill>
        <p:spPr bwMode="auto">
          <a:xfrm>
            <a:off x="1476375" y="2276475"/>
            <a:ext cx="2735263" cy="2738438"/>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blinds(horizontal)">
                                      <p:cBhvr>
                                        <p:cTn id="11"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概述</a:t>
            </a:r>
          </a:p>
        </p:txBody>
      </p:sp>
      <p:sp>
        <p:nvSpPr>
          <p:cNvPr id="3" name="内容占位符 2"/>
          <p:cNvSpPr>
            <a:spLocks noGrp="1"/>
          </p:cNvSpPr>
          <p:nvPr>
            <p:ph idx="1"/>
          </p:nvPr>
        </p:nvSpPr>
        <p:spPr/>
        <p:txBody>
          <a:bodyPr/>
          <a:lstStyle/>
          <a:p>
            <a:r>
              <a:rPr lang="zh-CN" altLang="en-US" b="1" dirty="0">
                <a:latin typeface="黑体" pitchFamily="2" charset="-122"/>
              </a:rPr>
              <a:t>差压流量计是基于流体流动的节流原理，利用流体流经节流装置时产生的</a:t>
            </a:r>
            <a:r>
              <a:rPr lang="zh-CN" altLang="en-US" b="1" dirty="0">
                <a:solidFill>
                  <a:srgbClr val="FF3300"/>
                </a:solidFill>
                <a:latin typeface="黑体" pitchFamily="2" charset="-122"/>
              </a:rPr>
              <a:t>压力差</a:t>
            </a:r>
            <a:r>
              <a:rPr lang="zh-CN" altLang="en-US" b="1" dirty="0">
                <a:latin typeface="黑体" pitchFamily="2" charset="-122"/>
              </a:rPr>
              <a:t>而实现流量测量。</a:t>
            </a:r>
          </a:p>
          <a:p>
            <a:r>
              <a:rPr lang="zh-CN" altLang="en-US" b="1" dirty="0">
                <a:latin typeface="黑体" pitchFamily="2" charset="-122"/>
              </a:rPr>
              <a:t>目前生产中测量流量最成熟，最常用的方法之一。</a:t>
            </a:r>
          </a:p>
          <a:p>
            <a:r>
              <a:rPr lang="zh-CN" altLang="en-US" b="1" dirty="0">
                <a:latin typeface="黑体" pitchFamily="2" charset="-122"/>
              </a:rPr>
              <a:t>通常节流装置产生的压差信号，通过</a:t>
            </a:r>
            <a:r>
              <a:rPr lang="zh-CN" altLang="en-US" b="1" dirty="0">
                <a:solidFill>
                  <a:srgbClr val="FF3300"/>
                </a:solidFill>
                <a:latin typeface="黑体" pitchFamily="2" charset="-122"/>
              </a:rPr>
              <a:t>差压流量变送器</a:t>
            </a:r>
            <a:r>
              <a:rPr lang="zh-CN" altLang="en-US" b="1" dirty="0">
                <a:latin typeface="黑体" pitchFamily="2" charset="-122"/>
              </a:rPr>
              <a:t>转换成相应的标准电信号，以供显示、记录或控制用。</a:t>
            </a:r>
            <a:r>
              <a:rPr lang="zh-CN" altLang="en-US" sz="2400" dirty="0">
                <a:latin typeface="楷体_GB2312" pitchFamily="49" charset="-122"/>
                <a:ea typeface="楷体_GB2312" pitchFamily="49" charset="-122"/>
              </a:rPr>
              <a:t> </a:t>
            </a:r>
          </a:p>
          <a:p>
            <a:pPr>
              <a:buNone/>
            </a:pPr>
            <a:endParaRPr lang="zh-CN" altLang="en-US" dirty="0"/>
          </a:p>
        </p:txBody>
      </p:sp>
      <p:pic>
        <p:nvPicPr>
          <p:cNvPr id="4" name="Picture 6" descr="2009117176478585_130"/>
          <p:cNvPicPr>
            <a:picLocks noChangeAspect="1" noChangeArrowheads="1"/>
          </p:cNvPicPr>
          <p:nvPr/>
        </p:nvPicPr>
        <p:blipFill>
          <a:blip r:embed="rId2"/>
          <a:srcRect/>
          <a:stretch>
            <a:fillRect/>
          </a:stretch>
        </p:blipFill>
        <p:spPr bwMode="auto">
          <a:xfrm>
            <a:off x="5857884" y="4714884"/>
            <a:ext cx="1698625" cy="1701800"/>
          </a:xfrm>
          <a:prstGeom prst="rect">
            <a:avLst/>
          </a:prstGeom>
          <a:noFill/>
          <a:ln w="9525">
            <a:noFill/>
            <a:miter lim="800000"/>
            <a:headEnd/>
            <a:tailEnd/>
          </a:ln>
        </p:spPr>
      </p:pic>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1"/>
          </p:nvPr>
        </p:nvSpPr>
        <p:spPr>
          <a:xfrm>
            <a:off x="755650" y="1341438"/>
            <a:ext cx="3978275" cy="431800"/>
          </a:xfrm>
          <a:noFill/>
          <a:ln/>
        </p:spPr>
        <p:txBody>
          <a:bodyPr/>
          <a:lstStyle/>
          <a:p>
            <a:pPr>
              <a:lnSpc>
                <a:spcPct val="90000"/>
              </a:lnSpc>
              <a:buFont typeface="Wingdings" pitchFamily="2" charset="2"/>
              <a:buChar char="v"/>
            </a:pPr>
            <a:r>
              <a:rPr lang="zh-CN" altLang="en-US" sz="2400" b="1">
                <a:solidFill>
                  <a:srgbClr val="003300"/>
                </a:solidFill>
                <a:latin typeface="Times New Roman" pitchFamily="18" charset="0"/>
                <a:ea typeface="楷体_GB2312" pitchFamily="49" charset="-122"/>
              </a:rPr>
              <a:t>标准喷嘴</a:t>
            </a:r>
          </a:p>
        </p:txBody>
      </p:sp>
      <p:sp>
        <p:nvSpPr>
          <p:cNvPr id="24579" name="Text Box 3"/>
          <p:cNvSpPr txBox="1">
            <a:spLocks noChangeArrowheads="1"/>
          </p:cNvSpPr>
          <p:nvPr/>
        </p:nvSpPr>
        <p:spPr bwMode="auto">
          <a:xfrm>
            <a:off x="828675" y="1846263"/>
            <a:ext cx="7848600" cy="1296987"/>
          </a:xfrm>
          <a:prstGeom prst="rect">
            <a:avLst/>
          </a:prstGeom>
          <a:noFill/>
          <a:ln w="9525">
            <a:noFill/>
            <a:miter lim="800000"/>
            <a:headEnd/>
            <a:tailEnd/>
          </a:ln>
        </p:spPr>
        <p:txBody>
          <a:bodyPr>
            <a:spAutoFit/>
          </a:bodyPr>
          <a:lstStyle/>
          <a:p>
            <a:pPr>
              <a:lnSpc>
                <a:spcPct val="110000"/>
              </a:lnSpc>
            </a:pPr>
            <a:r>
              <a:rPr lang="zh-CN" altLang="en-US" sz="2400">
                <a:latin typeface="华文宋体" pitchFamily="2" charset="-122"/>
              </a:rPr>
              <a:t>    一种以管道轴线为中心线的旋转对称体，主要由入口圆弧收缩部分与出口圆筒形喉部组成。</a:t>
            </a:r>
            <a:r>
              <a:rPr lang="zh-CN" altLang="en-US" sz="2400">
                <a:solidFill>
                  <a:srgbClr val="9900CC"/>
                </a:solidFill>
                <a:latin typeface="华文宋体" pitchFamily="2" charset="-122"/>
              </a:rPr>
              <a:t>有</a:t>
            </a:r>
            <a:r>
              <a:rPr lang="en-US" sz="2400">
                <a:solidFill>
                  <a:srgbClr val="9900CC"/>
                </a:solidFill>
                <a:latin typeface="华文宋体" pitchFamily="2" charset="-122"/>
              </a:rPr>
              <a:t>ISAl932</a:t>
            </a:r>
            <a:r>
              <a:rPr lang="zh-CN" altLang="en-US" sz="2400">
                <a:solidFill>
                  <a:srgbClr val="9900CC"/>
                </a:solidFill>
                <a:latin typeface="华文宋体" pitchFamily="2" charset="-122"/>
              </a:rPr>
              <a:t>喷嘴和长径喷嘴两种型式</a:t>
            </a:r>
          </a:p>
        </p:txBody>
      </p:sp>
      <p:pic>
        <p:nvPicPr>
          <p:cNvPr id="24580" name="Picture 4"/>
          <p:cNvPicPr>
            <a:picLocks noChangeAspect="1" noChangeArrowheads="1"/>
          </p:cNvPicPr>
          <p:nvPr/>
        </p:nvPicPr>
        <p:blipFill>
          <a:blip r:embed="rId2"/>
          <a:srcRect/>
          <a:stretch>
            <a:fillRect/>
          </a:stretch>
        </p:blipFill>
        <p:spPr bwMode="auto">
          <a:xfrm>
            <a:off x="1619250" y="3213100"/>
            <a:ext cx="4968875" cy="3590925"/>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20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checkerboard(across)">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linds(horizontal)">
                                      <p:cBhvr>
                                        <p:cTn id="1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p:bldP spid="24579"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89915111607"/>
          <p:cNvPicPr>
            <a:picLocks noChangeAspect="1" noChangeArrowheads="1"/>
          </p:cNvPicPr>
          <p:nvPr/>
        </p:nvPicPr>
        <p:blipFill>
          <a:blip r:embed="rId2"/>
          <a:srcRect/>
          <a:stretch>
            <a:fillRect/>
          </a:stretch>
        </p:blipFill>
        <p:spPr bwMode="auto">
          <a:xfrm>
            <a:off x="4716463" y="2709863"/>
            <a:ext cx="2520950" cy="2160587"/>
          </a:xfrm>
          <a:prstGeom prst="rect">
            <a:avLst/>
          </a:prstGeom>
          <a:noFill/>
          <a:ln w="9525">
            <a:noFill/>
            <a:miter lim="800000"/>
            <a:headEnd/>
            <a:tailEnd/>
          </a:ln>
          <a:effectLst/>
        </p:spPr>
      </p:pic>
      <p:pic>
        <p:nvPicPr>
          <p:cNvPr id="25603" name="Picture 3" descr="2008991595846"/>
          <p:cNvPicPr>
            <a:picLocks noChangeAspect="1" noChangeArrowheads="1"/>
          </p:cNvPicPr>
          <p:nvPr/>
        </p:nvPicPr>
        <p:blipFill>
          <a:blip r:embed="rId3"/>
          <a:srcRect/>
          <a:stretch>
            <a:fillRect/>
          </a:stretch>
        </p:blipFill>
        <p:spPr bwMode="auto">
          <a:xfrm>
            <a:off x="1547813" y="2709863"/>
            <a:ext cx="2519362" cy="2162175"/>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blinds(horizontal)">
                                      <p:cBhvr>
                                        <p:cTn id="11"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1"/>
          </p:nvPr>
        </p:nvSpPr>
        <p:spPr>
          <a:xfrm>
            <a:off x="755650" y="1341438"/>
            <a:ext cx="3978275" cy="431800"/>
          </a:xfrm>
          <a:noFill/>
          <a:ln/>
        </p:spPr>
        <p:txBody>
          <a:bodyPr/>
          <a:lstStyle/>
          <a:p>
            <a:pPr>
              <a:lnSpc>
                <a:spcPct val="90000"/>
              </a:lnSpc>
              <a:buFont typeface="Wingdings" pitchFamily="2" charset="2"/>
              <a:buChar char="v"/>
            </a:pPr>
            <a:r>
              <a:rPr lang="zh-CN" altLang="en-US" sz="2400" b="1">
                <a:solidFill>
                  <a:srgbClr val="003300"/>
                </a:solidFill>
                <a:latin typeface="Times New Roman" pitchFamily="18" charset="0"/>
                <a:ea typeface="楷体_GB2312" pitchFamily="49" charset="-122"/>
              </a:rPr>
              <a:t>文丘里管</a:t>
            </a:r>
          </a:p>
        </p:txBody>
      </p:sp>
      <p:graphicFrame>
        <p:nvGraphicFramePr>
          <p:cNvPr id="26627" name="Object 3"/>
          <p:cNvGraphicFramePr>
            <a:graphicFrameLocks/>
          </p:cNvGraphicFramePr>
          <p:nvPr/>
        </p:nvGraphicFramePr>
        <p:xfrm>
          <a:off x="1619250" y="3429000"/>
          <a:ext cx="5661025" cy="2003425"/>
        </p:xfrm>
        <a:graphic>
          <a:graphicData uri="http://schemas.openxmlformats.org/presentationml/2006/ole">
            <mc:AlternateContent xmlns:mc="http://schemas.openxmlformats.org/markup-compatibility/2006">
              <mc:Choice xmlns:v="urn:schemas-microsoft-com:vml" Requires="v">
                <p:oleObj spid="_x0000_s26630" r:id="rId4" imgW="5638680" imgH="1990800" progId="PBrush">
                  <p:embed/>
                </p:oleObj>
              </mc:Choice>
              <mc:Fallback>
                <p:oleObj r:id="rId4" imgW="5638680" imgH="1990800" progId="PBrush">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429000"/>
                        <a:ext cx="5661025" cy="200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8" name="Text Box 4"/>
          <p:cNvSpPr txBox="1">
            <a:spLocks noChangeArrowheads="1"/>
          </p:cNvSpPr>
          <p:nvPr/>
        </p:nvSpPr>
        <p:spPr bwMode="auto">
          <a:xfrm>
            <a:off x="971550" y="1844675"/>
            <a:ext cx="7558088" cy="823913"/>
          </a:xfrm>
          <a:prstGeom prst="rect">
            <a:avLst/>
          </a:prstGeom>
          <a:noFill/>
          <a:ln w="9525">
            <a:noFill/>
            <a:miter lim="800000"/>
            <a:headEnd/>
            <a:tailEnd/>
          </a:ln>
        </p:spPr>
        <p:txBody>
          <a:bodyPr>
            <a:spAutoFit/>
          </a:bodyPr>
          <a:lstStyle/>
          <a:p>
            <a:r>
              <a:rPr lang="zh-CN" altLang="en-US" sz="2400">
                <a:latin typeface="楷体_GB2312" pitchFamily="49" charset="-122"/>
              </a:rPr>
              <a:t>文丘里管有两种标准型式：经典文丘里管</a:t>
            </a:r>
            <a:r>
              <a:rPr lang="en-US" sz="2400" b="1">
                <a:latin typeface="楷体_GB2312" pitchFamily="49" charset="-122"/>
              </a:rPr>
              <a:t>(</a:t>
            </a:r>
            <a:r>
              <a:rPr lang="zh-CN" altLang="en-US" sz="2400" b="1">
                <a:latin typeface="楷体_GB2312" pitchFamily="49" charset="-122"/>
              </a:rPr>
              <a:t>简称文丘里管</a:t>
            </a:r>
            <a:r>
              <a:rPr lang="en-US" sz="2400" b="1">
                <a:latin typeface="楷体_GB2312" pitchFamily="49" charset="-122"/>
              </a:rPr>
              <a:t>)</a:t>
            </a:r>
            <a:r>
              <a:rPr lang="zh-CN" altLang="en-US" sz="2400">
                <a:latin typeface="楷体_GB2312" pitchFamily="49" charset="-122"/>
              </a:rPr>
              <a:t>与文丘里喷嘴。</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20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checkerboard(across)">
                                      <p:cBhvr>
                                        <p:cTn id="12" dur="500"/>
                                        <p:tgtEl>
                                          <p:spTgt spid="266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blinds(horizontal)">
                                      <p:cBhvr>
                                        <p:cTn id="1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P spid="26628"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文丘里管"/>
          <p:cNvPicPr>
            <a:picLocks noChangeAspect="1" noChangeArrowheads="1"/>
          </p:cNvPicPr>
          <p:nvPr/>
        </p:nvPicPr>
        <p:blipFill rotWithShape="1">
          <a:blip r:embed="rId3"/>
          <a:srcRect l="1" t="1" r="2326" b="6856"/>
          <a:stretch/>
        </p:blipFill>
        <p:spPr bwMode="auto">
          <a:xfrm>
            <a:off x="900113" y="2133600"/>
            <a:ext cx="3023815" cy="2591544"/>
          </a:xfrm>
          <a:prstGeom prst="rect">
            <a:avLst/>
          </a:prstGeom>
          <a:noFill/>
          <a:ln w="9525">
            <a:noFill/>
            <a:miter lim="800000"/>
            <a:headEnd/>
            <a:tailEnd/>
          </a:ln>
        </p:spPr>
      </p:pic>
      <p:pic>
        <p:nvPicPr>
          <p:cNvPr id="28675" name="Picture 3" descr="文丘里喷嘴流量计0"/>
          <p:cNvPicPr>
            <a:picLocks noChangeAspect="1" noChangeArrowheads="1"/>
          </p:cNvPicPr>
          <p:nvPr/>
        </p:nvPicPr>
        <p:blipFill>
          <a:blip r:embed="rId4"/>
          <a:srcRect/>
          <a:stretch>
            <a:fillRect/>
          </a:stretch>
        </p:blipFill>
        <p:spPr bwMode="auto">
          <a:xfrm>
            <a:off x="4429125" y="2205038"/>
            <a:ext cx="3808413" cy="28559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blinds(horizontal)">
                                      <p:cBhvr>
                                        <p:cTn id="11"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u=466603676,2485245930&amp;fm=23&amp;gp=0"/>
          <p:cNvPicPr>
            <a:picLocks noChangeAspect="1" noChangeArrowheads="1"/>
          </p:cNvPicPr>
          <p:nvPr/>
        </p:nvPicPr>
        <p:blipFill>
          <a:blip r:embed="rId2"/>
          <a:srcRect/>
          <a:stretch>
            <a:fillRect/>
          </a:stretch>
        </p:blipFill>
        <p:spPr bwMode="auto">
          <a:xfrm>
            <a:off x="1116013" y="1268413"/>
            <a:ext cx="6192837" cy="5049837"/>
          </a:xfrm>
          <a:prstGeom prst="rect">
            <a:avLst/>
          </a:prstGeom>
          <a:noFill/>
          <a:ln w="9525">
            <a:noFill/>
            <a:miter lim="800000"/>
            <a:headEnd/>
            <a:tailEnd/>
          </a:ln>
        </p:spPr>
      </p:pic>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Grp="1" noChangeAspect="1"/>
          </p:cNvGraphicFramePr>
          <p:nvPr>
            <p:ph sz="half" idx="1"/>
          </p:nvPr>
        </p:nvGraphicFramePr>
        <p:xfrm>
          <a:off x="1116013" y="1989138"/>
          <a:ext cx="2276475" cy="1733550"/>
        </p:xfrm>
        <a:graphic>
          <a:graphicData uri="http://schemas.openxmlformats.org/presentationml/2006/ole">
            <mc:AlternateContent xmlns:mc="http://schemas.openxmlformats.org/markup-compatibility/2006">
              <mc:Choice xmlns:v="urn:schemas-microsoft-com:vml" Requires="v">
                <p:oleObj spid="_x0000_s30734" r:id="rId3" imgW="2276957" imgH="1733717" progId="PBrush">
                  <p:embed/>
                </p:oleObj>
              </mc:Choice>
              <mc:Fallback>
                <p:oleObj r:id="rId3" imgW="2276957" imgH="173371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989138"/>
                        <a:ext cx="2276475"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3"/>
          <p:cNvGraphicFramePr>
            <a:graphicFrameLocks noGrp="1" noChangeAspect="1"/>
          </p:cNvGraphicFramePr>
          <p:nvPr>
            <p:ph sz="quarter" idx="2"/>
          </p:nvPr>
        </p:nvGraphicFramePr>
        <p:xfrm>
          <a:off x="5148263" y="2133600"/>
          <a:ext cx="1695450" cy="1676400"/>
        </p:xfrm>
        <a:graphic>
          <a:graphicData uri="http://schemas.openxmlformats.org/presentationml/2006/ole">
            <mc:AlternateContent xmlns:mc="http://schemas.openxmlformats.org/markup-compatibility/2006">
              <mc:Choice xmlns:v="urn:schemas-microsoft-com:vml" Requires="v">
                <p:oleObj spid="_x0000_s30735" r:id="rId5" imgW="1695917" imgH="1676837" progId="PBrush">
                  <p:embed/>
                </p:oleObj>
              </mc:Choice>
              <mc:Fallback>
                <p:oleObj r:id="rId5" imgW="1695917" imgH="1676837"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2133600"/>
                        <a:ext cx="169545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7"/>
          <p:cNvSpPr>
            <a:spLocks noChangeArrowheads="1"/>
          </p:cNvSpPr>
          <p:nvPr/>
        </p:nvSpPr>
        <p:spPr bwMode="auto">
          <a:xfrm>
            <a:off x="1476375" y="3860800"/>
            <a:ext cx="1579563" cy="396875"/>
          </a:xfrm>
          <a:prstGeom prst="rect">
            <a:avLst/>
          </a:prstGeom>
          <a:noFill/>
          <a:ln w="9525">
            <a:noFill/>
            <a:miter lim="800000"/>
            <a:headEnd/>
            <a:tailEnd/>
          </a:ln>
          <a:effectLst/>
        </p:spPr>
        <p:txBody>
          <a:bodyPr wrap="none" anchor="ctr">
            <a:spAutoFit/>
          </a:bodyPr>
          <a:lstStyle/>
          <a:p>
            <a:pPr eaLnBrk="1" hangingPunct="1"/>
            <a:r>
              <a:rPr lang="en-US">
                <a:latin typeface="华文宋体" pitchFamily="2" charset="-122"/>
              </a:rPr>
              <a:t>a.1/4</a:t>
            </a:r>
            <a:r>
              <a:rPr lang="zh-CN" altLang="en-US">
                <a:latin typeface="华文宋体" pitchFamily="2" charset="-122"/>
              </a:rPr>
              <a:t>圆喷嘴</a:t>
            </a:r>
          </a:p>
        </p:txBody>
      </p:sp>
      <p:sp>
        <p:nvSpPr>
          <p:cNvPr id="30725" name="Rectangle 8"/>
          <p:cNvSpPr>
            <a:spLocks noChangeArrowheads="1"/>
          </p:cNvSpPr>
          <p:nvPr/>
        </p:nvSpPr>
        <p:spPr bwMode="auto">
          <a:xfrm>
            <a:off x="5076825" y="3922713"/>
            <a:ext cx="1960563" cy="395287"/>
          </a:xfrm>
          <a:prstGeom prst="rect">
            <a:avLst/>
          </a:prstGeom>
          <a:noFill/>
          <a:ln w="9525">
            <a:noFill/>
            <a:miter lim="800000"/>
            <a:headEnd/>
            <a:tailEnd/>
          </a:ln>
          <a:effectLst/>
        </p:spPr>
        <p:txBody>
          <a:bodyPr wrap="none" anchor="ctr">
            <a:spAutoFit/>
          </a:bodyPr>
          <a:lstStyle/>
          <a:p>
            <a:pPr eaLnBrk="1" hangingPunct="1"/>
            <a:r>
              <a:rPr lang="en-US">
                <a:latin typeface="华文宋体" pitchFamily="2" charset="-122"/>
              </a:rPr>
              <a:t>b.</a:t>
            </a:r>
            <a:r>
              <a:rPr lang="zh-CN" altLang="en-US">
                <a:latin typeface="华文宋体" pitchFamily="2" charset="-122"/>
              </a:rPr>
              <a:t>锥形入口孔板</a:t>
            </a:r>
          </a:p>
        </p:txBody>
      </p:sp>
      <p:sp>
        <p:nvSpPr>
          <p:cNvPr id="30726" name="Rectangle 9"/>
          <p:cNvSpPr>
            <a:spLocks noChangeArrowheads="1"/>
          </p:cNvSpPr>
          <p:nvPr/>
        </p:nvSpPr>
        <p:spPr bwMode="auto">
          <a:xfrm>
            <a:off x="3348038" y="6092825"/>
            <a:ext cx="1452562" cy="396875"/>
          </a:xfrm>
          <a:prstGeom prst="rect">
            <a:avLst/>
          </a:prstGeom>
          <a:noFill/>
          <a:ln w="9525">
            <a:noFill/>
            <a:miter lim="800000"/>
            <a:headEnd/>
            <a:tailEnd/>
          </a:ln>
          <a:effectLst/>
        </p:spPr>
        <p:txBody>
          <a:bodyPr wrap="none" anchor="ctr">
            <a:spAutoFit/>
          </a:bodyPr>
          <a:lstStyle/>
          <a:p>
            <a:pPr eaLnBrk="1" hangingPunct="1"/>
            <a:r>
              <a:rPr lang="en-US">
                <a:latin typeface="华文宋体" pitchFamily="2" charset="-122"/>
              </a:rPr>
              <a:t>c.</a:t>
            </a:r>
            <a:r>
              <a:rPr lang="zh-CN" altLang="en-US">
                <a:latin typeface="华文宋体" pitchFamily="2" charset="-122"/>
              </a:rPr>
              <a:t>圆缺孔板</a:t>
            </a:r>
          </a:p>
        </p:txBody>
      </p:sp>
      <p:graphicFrame>
        <p:nvGraphicFramePr>
          <p:cNvPr id="30727" name="Object 7"/>
          <p:cNvGraphicFramePr>
            <a:graphicFrameLocks noGrp="1" noChangeAspect="1"/>
          </p:cNvGraphicFramePr>
          <p:nvPr>
            <p:ph sz="quarter" idx="3"/>
          </p:nvPr>
        </p:nvGraphicFramePr>
        <p:xfrm>
          <a:off x="2555875" y="4365625"/>
          <a:ext cx="3024188" cy="1720850"/>
        </p:xfrm>
        <a:graphic>
          <a:graphicData uri="http://schemas.openxmlformats.org/presentationml/2006/ole">
            <mc:AlternateContent xmlns:mc="http://schemas.openxmlformats.org/markup-compatibility/2006">
              <mc:Choice xmlns:v="urn:schemas-microsoft-com:vml" Requires="v">
                <p:oleObj spid="_x0000_s30736" r:id="rId7" imgW="3238877" imgH="1581437" progId="PBrush">
                  <p:embed/>
                </p:oleObj>
              </mc:Choice>
              <mc:Fallback>
                <p:oleObj r:id="rId7" imgW="3238877" imgH="1581437" progId="PBrush">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4365625"/>
                        <a:ext cx="3024188"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8" name="Text Box 8"/>
          <p:cNvSpPr txBox="1">
            <a:spLocks noChangeArrowheads="1"/>
          </p:cNvSpPr>
          <p:nvPr/>
        </p:nvSpPr>
        <p:spPr bwMode="auto">
          <a:xfrm>
            <a:off x="539750" y="1341438"/>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(2)非标准截流装置</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wipe(down)">
                                      <p:cBhvr>
                                        <p:cTn id="7" dur="5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blinds(horizontal)">
                                      <p:cBhvr>
                                        <p:cTn id="12" dur="500"/>
                                        <p:tgtEl>
                                          <p:spTgt spid="307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blinds(horizontal)">
                                      <p:cBhvr>
                                        <p:cTn id="15" dur="500"/>
                                        <p:tgtEl>
                                          <p:spTgt spid="307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23"/>
                                        </p:tgtEl>
                                        <p:attrNameLst>
                                          <p:attrName>style.visibility</p:attrName>
                                        </p:attrNameLst>
                                      </p:cBhvr>
                                      <p:to>
                                        <p:strVal val="visible"/>
                                      </p:to>
                                    </p:set>
                                    <p:animEffect transition="in" filter="blinds(horizontal)">
                                      <p:cBhvr>
                                        <p:cTn id="20" dur="500"/>
                                        <p:tgtEl>
                                          <p:spTgt spid="3072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725"/>
                                        </p:tgtEl>
                                        <p:attrNameLst>
                                          <p:attrName>style.visibility</p:attrName>
                                        </p:attrNameLst>
                                      </p:cBhvr>
                                      <p:to>
                                        <p:strVal val="visible"/>
                                      </p:to>
                                    </p:set>
                                    <p:animEffect transition="in" filter="blinds(horizontal)">
                                      <p:cBhvr>
                                        <p:cTn id="23" dur="500"/>
                                        <p:tgtEl>
                                          <p:spTgt spid="3072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0727"/>
                                        </p:tgtEl>
                                        <p:attrNameLst>
                                          <p:attrName>style.visibility</p:attrName>
                                        </p:attrNameLst>
                                      </p:cBhvr>
                                      <p:to>
                                        <p:strVal val="visible"/>
                                      </p:to>
                                    </p:set>
                                    <p:animEffect transition="in" filter="blinds(horizontal)">
                                      <p:cBhvr>
                                        <p:cTn id="28" dur="500"/>
                                        <p:tgtEl>
                                          <p:spTgt spid="3072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0726"/>
                                        </p:tgtEl>
                                        <p:attrNameLst>
                                          <p:attrName>style.visibility</p:attrName>
                                        </p:attrNameLst>
                                      </p:cBhvr>
                                      <p:to>
                                        <p:strVal val="visible"/>
                                      </p:to>
                                    </p:set>
                                    <p:animEffect transition="in" filter="blinds(horizontal)">
                                      <p:cBhvr>
                                        <p:cTn id="31"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ldLvl="0" autoUpdateAnimBg="0"/>
      <p:bldP spid="30725" grpId="0" bldLvl="0" autoUpdateAnimBg="0"/>
      <p:bldP spid="30726" grpId="0" bldLvl="0" autoUpdateAnimBg="0"/>
      <p:bldP spid="30728"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a:srcRect/>
          <a:stretch>
            <a:fillRect/>
          </a:stretch>
        </p:blipFill>
        <p:spPr>
          <a:xfrm>
            <a:off x="1836738" y="1412875"/>
            <a:ext cx="5432425" cy="4670425"/>
          </a:xfrm>
          <a:noFill/>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9750" y="1412875"/>
            <a:ext cx="4391025" cy="517525"/>
          </a:xfrm>
          <a:prstGeom prst="rect">
            <a:avLst/>
          </a:prstGeom>
          <a:noFill/>
          <a:ln w="9525">
            <a:noFill/>
            <a:miter lim="800000"/>
            <a:headEnd/>
            <a:tailEnd/>
          </a:ln>
          <a:effectLst/>
        </p:spPr>
        <p:txBody>
          <a:bodyPr>
            <a:spAutoFit/>
          </a:bodyPr>
          <a:lstStyle/>
          <a:p>
            <a:r>
              <a:rPr lang="zh-CN" altLang="en-US" sz="2800" b="1">
                <a:solidFill>
                  <a:srgbClr val="CC0000"/>
                </a:solidFill>
                <a:latin typeface="楷体_GB2312" pitchFamily="49" charset="-122"/>
              </a:rPr>
              <a:t>3.节流装置的取压方式</a:t>
            </a:r>
          </a:p>
        </p:txBody>
      </p:sp>
      <p:pic>
        <p:nvPicPr>
          <p:cNvPr id="32771" name="Picture 8" descr="节流装置的取压方式"/>
          <p:cNvPicPr>
            <a:picLocks noGrp="1" noChangeAspect="1" noChangeArrowheads="1"/>
          </p:cNvPicPr>
          <p:nvPr>
            <p:ph idx="1"/>
          </p:nvPr>
        </p:nvPicPr>
        <p:blipFill>
          <a:blip r:embed="rId3"/>
          <a:srcRect/>
          <a:stretch>
            <a:fillRect/>
          </a:stretch>
        </p:blipFill>
        <p:spPr>
          <a:xfrm>
            <a:off x="971550" y="3213100"/>
            <a:ext cx="7129463" cy="2568575"/>
          </a:xfrm>
          <a:noFill/>
          <a:ln/>
        </p:spPr>
      </p:pic>
      <p:sp>
        <p:nvSpPr>
          <p:cNvPr id="32772" name="Text Box 4"/>
          <p:cNvSpPr txBox="1">
            <a:spLocks noChangeArrowheads="1"/>
          </p:cNvSpPr>
          <p:nvPr/>
        </p:nvSpPr>
        <p:spPr bwMode="auto">
          <a:xfrm>
            <a:off x="684213" y="2060575"/>
            <a:ext cx="7659687" cy="823913"/>
          </a:xfrm>
          <a:prstGeom prst="rect">
            <a:avLst/>
          </a:prstGeom>
          <a:noFill/>
          <a:ln w="9525">
            <a:noFill/>
            <a:miter lim="800000"/>
            <a:headEnd/>
            <a:tailEnd/>
          </a:ln>
          <a:effectLst/>
        </p:spPr>
        <p:txBody>
          <a:bodyPr>
            <a:spAutoFit/>
          </a:bodyPr>
          <a:lstStyle/>
          <a:p>
            <a:r>
              <a:rPr lang="zh-CN" altLang="en-US" sz="2400">
                <a:latin typeface="楷体_GB2312" pitchFamily="49" charset="-122"/>
              </a:rPr>
              <a:t>    根据节流装置取压口位置可将取压方式分为理论取压、角接取压、法兰取压、径距取压与损失取压五种。</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linds(horizontal)">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取压方式</a:t>
            </a:r>
          </a:p>
        </p:txBody>
      </p:sp>
      <p:sp>
        <p:nvSpPr>
          <p:cNvPr id="3" name="内容占位符 2"/>
          <p:cNvSpPr>
            <a:spLocks noGrp="1"/>
          </p:cNvSpPr>
          <p:nvPr>
            <p:ph idx="1"/>
          </p:nvPr>
        </p:nvSpPr>
        <p:spPr>
          <a:xfrm>
            <a:off x="285720" y="1571612"/>
            <a:ext cx="8643999" cy="4722813"/>
          </a:xfrm>
        </p:spPr>
        <p:txBody>
          <a:bodyPr/>
          <a:lstStyle/>
          <a:p>
            <a:pPr eaLnBrk="0" hangingPunct="0">
              <a:lnSpc>
                <a:spcPct val="110000"/>
              </a:lnSpc>
              <a:spcBef>
                <a:spcPct val="0"/>
              </a:spcBef>
              <a:spcAft>
                <a:spcPct val="30000"/>
              </a:spcAft>
              <a:buSzPct val="100000"/>
              <a:buFont typeface="Wingdings" pitchFamily="2" charset="2"/>
              <a:buChar char="Ø"/>
              <a:defRPr/>
            </a:pPr>
            <a:r>
              <a:rPr lang="zh-CN" altLang="en-US" sz="2400" kern="1200" noProof="1">
                <a:latin typeface="Arial" pitchFamily="34" charset="0"/>
                <a:ea typeface="楷体_GB2312" pitchFamily="49" charset="-122"/>
              </a:rPr>
              <a:t>（1）管接取压法（损失取压法）：是一种古老的取压方式，是希客斯坦（E.O.Hickstein）在1913年发布的。上游取压口位置距孔板上游端面2.5D，下游取压口位置距孔板下游端面8D。在下游取压点是在流体经过孔板后，流体的流束已经完全充满管道，所以上、下游形成的差压比较小，另外在下游的8D之内管壁粗糙度直接影响差压值。此种取压法除了少数的天然气测量流量还保留外，基本不再使用。</a:t>
            </a:r>
          </a:p>
          <a:p>
            <a:pPr eaLnBrk="0" hangingPunct="0">
              <a:lnSpc>
                <a:spcPct val="110000"/>
              </a:lnSpc>
              <a:spcBef>
                <a:spcPct val="0"/>
              </a:spcBef>
              <a:spcAft>
                <a:spcPct val="30000"/>
              </a:spcAft>
              <a:buSzPct val="100000"/>
              <a:buFont typeface="Wingdings" pitchFamily="2" charset="2"/>
              <a:buChar char="Ø"/>
              <a:defRPr/>
            </a:pPr>
            <a:r>
              <a:rPr lang="zh-CN" altLang="en-US" sz="2400" kern="1200" noProof="1">
                <a:latin typeface="Arial" pitchFamily="34" charset="0"/>
                <a:ea typeface="楷体_GB2312" pitchFamily="49" charset="-122"/>
              </a:rPr>
              <a:t>    （2）理论取压法（缩流取压法）：为了克服管接取压法产生差压小的缺点，将下游取压点改为流体经过孔板后流束收缩最小的位置，此处产生的差压最大。但是流束收缩最小的位置是与直径比（与β）有关的函数，所以这种取压法的下游取压点是不固定的，应用起来很不方便，此方法只能作为理论分析用，没有实际应用。</a:t>
            </a:r>
          </a:p>
          <a:p>
            <a:pPr marL="0" indent="0">
              <a:buFontTx/>
              <a:buNone/>
              <a:defRPr/>
            </a:pPr>
            <a:r>
              <a:rPr lang="zh-CN" altLang="en-US" noProof="1"/>
              <a:t> </a:t>
            </a:r>
          </a:p>
          <a:p>
            <a:endParaRPr lang="zh-CN" altLang="en-US" dirty="0"/>
          </a:p>
        </p:txBody>
      </p:sp>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eaLnBrk="0" hangingPunct="0">
              <a:lnSpc>
                <a:spcPct val="110000"/>
              </a:lnSpc>
              <a:spcBef>
                <a:spcPct val="0"/>
              </a:spcBef>
              <a:spcAft>
                <a:spcPct val="30000"/>
              </a:spcAft>
              <a:buSzPct val="100000"/>
              <a:buFont typeface="Wingdings" pitchFamily="2" charset="2"/>
              <a:buChar char="Ø"/>
              <a:defRPr/>
            </a:pPr>
            <a:r>
              <a:rPr lang="zh-CN" altLang="en-US" sz="2400" kern="1200" noProof="1">
                <a:latin typeface="Arial" pitchFamily="34" charset="0"/>
                <a:ea typeface="楷体_GB2312" pitchFamily="49" charset="-122"/>
                <a:sym typeface="Arial" pitchFamily="34" charset="0"/>
              </a:rPr>
              <a:t>（3）径距取压法：此方法是针对管接取压法产生差压小的缺点改进而来，将下游取压点的位置固定。在直径比β小于0.735时，径距法与理论法的数据很接近。在结构上，没有复杂的加工件，现场安装使用很方便，适合雷诺数大的场合，适合管径为DN50-DN1000</a:t>
            </a:r>
          </a:p>
          <a:p>
            <a:pPr eaLnBrk="0" hangingPunct="0">
              <a:lnSpc>
                <a:spcPct val="110000"/>
              </a:lnSpc>
              <a:spcBef>
                <a:spcPct val="0"/>
              </a:spcBef>
              <a:spcAft>
                <a:spcPct val="30000"/>
              </a:spcAft>
              <a:buSzPct val="100000"/>
              <a:buFont typeface="Wingdings" pitchFamily="2" charset="2"/>
              <a:buChar char="Ø"/>
              <a:defRPr/>
            </a:pPr>
            <a:r>
              <a:rPr lang="zh-CN" altLang="en-US" sz="2400" kern="1200" noProof="1">
                <a:latin typeface="Arial" pitchFamily="34" charset="0"/>
                <a:ea typeface="楷体_GB2312" pitchFamily="49" charset="-122"/>
                <a:sym typeface="Arial" pitchFamily="34" charset="0"/>
              </a:rPr>
              <a:t>  （4）角接取压法：角接取压包括钻孔取压和环室取压，有利于缩短直管段，精度较高。其中钻孔取压适合管径为DN400-DN3000，环室取压适合DN50-DN400。采用环室结构，利用环室的均压作用提高测量精度。环室的结构复杂，加工费时、费料、成本高，环室的取压孔容易堵塞，不易疏通。</a:t>
            </a:r>
            <a:endParaRPr lang="zh-CN" altLang="en-US" dirty="0"/>
          </a:p>
        </p:txBody>
      </p:sp>
      <p:sp>
        <p:nvSpPr>
          <p:cNvPr id="4" name="标题 1"/>
          <p:cNvSpPr txBox="1">
            <a:spLocks/>
          </p:cNvSpPr>
          <p:nvPr/>
        </p:nvSpPr>
        <p:spPr bwMode="auto">
          <a:xfrm>
            <a:off x="4929190" y="642918"/>
            <a:ext cx="3556000" cy="449262"/>
          </a:xfrm>
          <a:prstGeom prst="rect">
            <a:avLst/>
          </a:prstGeom>
          <a:solidFill>
            <a:srgbClr val="FF6600"/>
          </a:solidFill>
          <a:ln w="9525" cmpd="sng">
            <a:solidFill>
              <a:srgbClr val="00808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0" cap="none" spc="0" normalizeH="0" baseline="0" noProof="0" dirty="0">
                <a:ln>
                  <a:noFill/>
                </a:ln>
                <a:solidFill>
                  <a:schemeClr val="bg1"/>
                </a:solidFill>
                <a:effectLst/>
                <a:uLnTx/>
                <a:uFillTx/>
                <a:latin typeface="+mj-lt"/>
                <a:ea typeface="+mj-ea"/>
                <a:cs typeface="+mj-cs"/>
              </a:rPr>
              <a:t>取压方式</a:t>
            </a:r>
          </a:p>
        </p:txBody>
      </p:sp>
    </p:spTree>
  </p:cSld>
  <p:clrMapOvr>
    <a:overrideClrMapping bg1="lt1" tx1="dk1" bg2="lt2" tx2="dk2" accent1="accent1" accent2="accent2" accent3="accent3" accent4="accent4" accent5="accent5" accent6="accent6" hlink="hlink" folHlink="folHlink"/>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Grp="1" noChangeArrowheads="1"/>
          </p:cNvSpPr>
          <p:nvPr>
            <p:ph type="sldNum" sz="quarter" idx="12"/>
          </p:nvPr>
        </p:nvSpPr>
        <p:spPr/>
        <p:txBody>
          <a:bodyPr anchor="b"/>
          <a:lstStyle/>
          <a:p>
            <a:fld id="{C22F6600-0692-4512-946A-2AC1187B5658}" type="slidenum">
              <a:rPr lang="en-US" altLang="zh-CN" sz="1000">
                <a:effectLst>
                  <a:outerShdw blurRad="38100" dist="38100" dir="2700000" algn="tl">
                    <a:srgbClr val="C0C0C0"/>
                  </a:outerShdw>
                </a:effectLst>
              </a:rPr>
              <a:pPr/>
              <a:t>3</a:t>
            </a:fld>
            <a:endParaRPr lang="en-US" altLang="zh-CN" sz="1000">
              <a:effectLst>
                <a:outerShdw blurRad="38100" dist="38100" dir="2700000" algn="tl">
                  <a:srgbClr val="C0C0C0"/>
                </a:outerShdw>
              </a:effectLst>
            </a:endParaRPr>
          </a:p>
        </p:txBody>
      </p:sp>
      <p:sp>
        <p:nvSpPr>
          <p:cNvPr id="112361" name="Rectangle 745"/>
          <p:cNvSpPr>
            <a:spLocks noChangeArrowheads="1"/>
          </p:cNvSpPr>
          <p:nvPr/>
        </p:nvSpPr>
        <p:spPr bwMode="auto">
          <a:xfrm>
            <a:off x="0" y="2786063"/>
            <a:ext cx="9144000" cy="0"/>
          </a:xfrm>
          <a:prstGeom prst="rect">
            <a:avLst/>
          </a:prstGeom>
          <a:noFill/>
          <a:ln w="9525">
            <a:noFill/>
            <a:miter lim="800000"/>
          </a:ln>
          <a:effectLst/>
        </p:spPr>
        <p:txBody>
          <a:bodyPr wrap="none" anchor="ctr">
            <a:spAutoFit/>
          </a:bodyPr>
          <a:lstStyle/>
          <a:p>
            <a:pPr>
              <a:buFontTx/>
              <a:buNone/>
              <a:defRPr/>
            </a:pPr>
            <a:endParaRPr kumimoji="1"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endParaRPr>
          </a:p>
        </p:txBody>
      </p:sp>
      <p:graphicFrame>
        <p:nvGraphicFramePr>
          <p:cNvPr id="9220" name="Object 744"/>
          <p:cNvGraphicFramePr>
            <a:graphicFrameLocks/>
          </p:cNvGraphicFramePr>
          <p:nvPr/>
        </p:nvGraphicFramePr>
        <p:xfrm>
          <a:off x="1214414" y="1500174"/>
          <a:ext cx="2952750" cy="2024062"/>
        </p:xfrm>
        <a:graphic>
          <a:graphicData uri="http://schemas.openxmlformats.org/presentationml/2006/ole">
            <mc:AlternateContent xmlns:mc="http://schemas.openxmlformats.org/markup-compatibility/2006">
              <mc:Choice xmlns:v="urn:schemas-microsoft-com:vml" Requires="v">
                <p:oleObj spid="_x0000_s116750" r:id="rId3" imgW="9068117" imgH="5943917" progId="">
                  <p:embed/>
                </p:oleObj>
              </mc:Choice>
              <mc:Fallback>
                <p:oleObj r:id="rId3" imgW="9068117" imgH="5943917" progId="">
                  <p:embed/>
                  <p:pic>
                    <p:nvPicPr>
                      <p:cNvPr id="0" name="Object 744"/>
                      <p:cNvPicPr>
                        <a:picLocks noChangeArrowheads="1"/>
                      </p:cNvPicPr>
                      <p:nvPr/>
                    </p:nvPicPr>
                    <p:blipFill>
                      <a:blip r:embed="rId4">
                        <a:extLst>
                          <a:ext uri="{28A0092B-C50C-407E-A947-70E740481C1C}">
                            <a14:useLocalDpi xmlns:a14="http://schemas.microsoft.com/office/drawing/2010/main" val="0"/>
                          </a:ext>
                        </a:extLst>
                      </a:blip>
                      <a:srcRect l="19493" t="24889" r="31126" b="25928"/>
                      <a:stretch>
                        <a:fillRect/>
                      </a:stretch>
                    </p:blipFill>
                    <p:spPr bwMode="auto">
                      <a:xfrm>
                        <a:off x="1214414" y="1500174"/>
                        <a:ext cx="29527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2363" name="Rectangle 747"/>
          <p:cNvSpPr>
            <a:spLocks noChangeArrowheads="1"/>
          </p:cNvSpPr>
          <p:nvPr/>
        </p:nvSpPr>
        <p:spPr bwMode="auto">
          <a:xfrm>
            <a:off x="0" y="2857500"/>
            <a:ext cx="9144000" cy="0"/>
          </a:xfrm>
          <a:prstGeom prst="rect">
            <a:avLst/>
          </a:prstGeom>
          <a:noFill/>
          <a:ln w="9525">
            <a:noFill/>
            <a:miter lim="800000"/>
          </a:ln>
          <a:effectLst/>
        </p:spPr>
        <p:txBody>
          <a:bodyPr wrap="none" anchor="ctr">
            <a:spAutoFit/>
          </a:bodyPr>
          <a:lstStyle/>
          <a:p>
            <a:pPr>
              <a:buFontTx/>
              <a:buNone/>
              <a:defRPr/>
            </a:pPr>
            <a:endParaRPr kumimoji="1"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endParaRPr>
          </a:p>
        </p:txBody>
      </p:sp>
      <p:graphicFrame>
        <p:nvGraphicFramePr>
          <p:cNvPr id="9222" name="Object 746"/>
          <p:cNvGraphicFramePr>
            <a:graphicFrameLocks/>
          </p:cNvGraphicFramePr>
          <p:nvPr/>
        </p:nvGraphicFramePr>
        <p:xfrm>
          <a:off x="4859338" y="1555750"/>
          <a:ext cx="3168650" cy="1920875"/>
        </p:xfrm>
        <a:graphic>
          <a:graphicData uri="http://schemas.openxmlformats.org/presentationml/2006/ole">
            <mc:AlternateContent xmlns:mc="http://schemas.openxmlformats.org/markup-compatibility/2006">
              <mc:Choice xmlns:v="urn:schemas-microsoft-com:vml" Requires="v">
                <p:oleObj spid="_x0000_s116751" r:id="rId5" imgW="6924992" imgH="4362767" progId="">
                  <p:embed/>
                </p:oleObj>
              </mc:Choice>
              <mc:Fallback>
                <p:oleObj r:id="rId5" imgW="6924992" imgH="4362767" progId="">
                  <p:embed/>
                  <p:pic>
                    <p:nvPicPr>
                      <p:cNvPr id="0" name="Object 746"/>
                      <p:cNvPicPr>
                        <a:picLocks noChangeArrowheads="1"/>
                      </p:cNvPicPr>
                      <p:nvPr/>
                    </p:nvPicPr>
                    <p:blipFill>
                      <a:blip r:embed="rId6">
                        <a:extLst>
                          <a:ext uri="{28A0092B-C50C-407E-A947-70E740481C1C}">
                            <a14:useLocalDpi xmlns:a14="http://schemas.microsoft.com/office/drawing/2010/main" val="0"/>
                          </a:ext>
                        </a:extLst>
                      </a:blip>
                      <a:srcRect l="14801" t="31834" r="35704" b="25169"/>
                      <a:stretch>
                        <a:fillRect/>
                      </a:stretch>
                    </p:blipFill>
                    <p:spPr bwMode="auto">
                      <a:xfrm>
                        <a:off x="4859338" y="1555750"/>
                        <a:ext cx="31686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2365" name="Rectangle 749"/>
          <p:cNvSpPr>
            <a:spLocks noChangeArrowheads="1"/>
          </p:cNvSpPr>
          <p:nvPr/>
        </p:nvSpPr>
        <p:spPr bwMode="auto">
          <a:xfrm>
            <a:off x="0" y="2862263"/>
            <a:ext cx="9144000" cy="0"/>
          </a:xfrm>
          <a:prstGeom prst="rect">
            <a:avLst/>
          </a:prstGeom>
          <a:noFill/>
          <a:ln w="9525">
            <a:noFill/>
            <a:miter lim="800000"/>
          </a:ln>
          <a:effectLst/>
        </p:spPr>
        <p:txBody>
          <a:bodyPr wrap="none" anchor="ctr">
            <a:spAutoFit/>
          </a:bodyPr>
          <a:lstStyle/>
          <a:p>
            <a:pPr>
              <a:buFontTx/>
              <a:buNone/>
              <a:defRPr/>
            </a:pPr>
            <a:endParaRPr kumimoji="1"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endParaRPr>
          </a:p>
        </p:txBody>
      </p:sp>
      <p:graphicFrame>
        <p:nvGraphicFramePr>
          <p:cNvPr id="9224" name="Object 748"/>
          <p:cNvGraphicFramePr>
            <a:graphicFrameLocks/>
          </p:cNvGraphicFramePr>
          <p:nvPr/>
        </p:nvGraphicFramePr>
        <p:xfrm>
          <a:off x="1187450" y="4003675"/>
          <a:ext cx="3095625" cy="1879600"/>
        </p:xfrm>
        <a:graphic>
          <a:graphicData uri="http://schemas.openxmlformats.org/presentationml/2006/ole">
            <mc:AlternateContent xmlns:mc="http://schemas.openxmlformats.org/markup-compatibility/2006">
              <mc:Choice xmlns:v="urn:schemas-microsoft-com:vml" Requires="v">
                <p:oleObj spid="_x0000_s116752" r:id="rId7" imgW="6924992" imgH="4362767" progId="">
                  <p:embed/>
                </p:oleObj>
              </mc:Choice>
              <mc:Fallback>
                <p:oleObj r:id="rId7" imgW="6924992" imgH="4362767" progId="">
                  <p:embed/>
                  <p:pic>
                    <p:nvPicPr>
                      <p:cNvPr id="0" name="Object 748"/>
                      <p:cNvPicPr>
                        <a:picLocks noChangeArrowheads="1"/>
                      </p:cNvPicPr>
                      <p:nvPr/>
                    </p:nvPicPr>
                    <p:blipFill>
                      <a:blip r:embed="rId8">
                        <a:extLst>
                          <a:ext uri="{28A0092B-C50C-407E-A947-70E740481C1C}">
                            <a14:useLocalDpi xmlns:a14="http://schemas.microsoft.com/office/drawing/2010/main" val="0"/>
                          </a:ext>
                        </a:extLst>
                      </a:blip>
                      <a:srcRect l="14862" t="24840" r="33945" b="30804"/>
                      <a:stretch>
                        <a:fillRect/>
                      </a:stretch>
                    </p:blipFill>
                    <p:spPr bwMode="auto">
                      <a:xfrm>
                        <a:off x="1187450" y="4003675"/>
                        <a:ext cx="30956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2367" name="Rectangle 751"/>
          <p:cNvSpPr>
            <a:spLocks noChangeArrowheads="1"/>
          </p:cNvSpPr>
          <p:nvPr/>
        </p:nvSpPr>
        <p:spPr bwMode="auto">
          <a:xfrm>
            <a:off x="0" y="2886075"/>
            <a:ext cx="9144000" cy="0"/>
          </a:xfrm>
          <a:prstGeom prst="rect">
            <a:avLst/>
          </a:prstGeom>
          <a:noFill/>
          <a:ln w="9525">
            <a:noFill/>
            <a:miter lim="800000"/>
          </a:ln>
          <a:effectLst/>
        </p:spPr>
        <p:txBody>
          <a:bodyPr wrap="none" anchor="ctr">
            <a:spAutoFit/>
          </a:bodyPr>
          <a:lstStyle/>
          <a:p>
            <a:pPr>
              <a:buFontTx/>
              <a:buNone/>
              <a:defRPr/>
            </a:pPr>
            <a:endParaRPr kumimoji="1" lang="zh-CN" altLang="en-US">
              <a:effectLst>
                <a:outerShdw blurRad="38100" dist="38100" dir="2700000" algn="tl">
                  <a:srgbClr val="000000">
                    <a:alpha val="43137"/>
                  </a:srgbClr>
                </a:outerShdw>
              </a:effectLst>
              <a:latin typeface="Times New Roman" panose="02020603050405020304" pitchFamily="18" charset="0"/>
              <a:ea typeface="黑体" panose="02010609060101010101" pitchFamily="2" charset="-122"/>
            </a:endParaRPr>
          </a:p>
        </p:txBody>
      </p:sp>
      <p:graphicFrame>
        <p:nvGraphicFramePr>
          <p:cNvPr id="9226" name="Object 750"/>
          <p:cNvGraphicFramePr>
            <a:graphicFrameLocks/>
          </p:cNvGraphicFramePr>
          <p:nvPr/>
        </p:nvGraphicFramePr>
        <p:xfrm>
          <a:off x="4787900" y="4002088"/>
          <a:ext cx="3240088" cy="1801812"/>
        </p:xfrm>
        <a:graphic>
          <a:graphicData uri="http://schemas.openxmlformats.org/presentationml/2006/ole">
            <mc:AlternateContent xmlns:mc="http://schemas.openxmlformats.org/markup-compatibility/2006">
              <mc:Choice xmlns:v="urn:schemas-microsoft-com:vml" Requires="v">
                <p:oleObj spid="_x0000_s116753" r:id="rId9" imgW="6924992" imgH="4362767" progId="">
                  <p:embed/>
                </p:oleObj>
              </mc:Choice>
              <mc:Fallback>
                <p:oleObj r:id="rId9" imgW="6924992" imgH="4362767" progId="">
                  <p:embed/>
                  <p:pic>
                    <p:nvPicPr>
                      <p:cNvPr id="0" name="Object 750"/>
                      <p:cNvPicPr>
                        <a:picLocks noChangeArrowheads="1"/>
                      </p:cNvPicPr>
                      <p:nvPr/>
                    </p:nvPicPr>
                    <p:blipFill>
                      <a:blip r:embed="rId10">
                        <a:extLst>
                          <a:ext uri="{28A0092B-C50C-407E-A947-70E740481C1C}">
                            <a14:useLocalDpi xmlns:a14="http://schemas.microsoft.com/office/drawing/2010/main" val="0"/>
                          </a:ext>
                        </a:extLst>
                      </a:blip>
                      <a:srcRect l="24704" t="27292" r="15884" b="24979"/>
                      <a:stretch>
                        <a:fillRect/>
                      </a:stretch>
                    </p:blipFill>
                    <p:spPr bwMode="auto">
                      <a:xfrm>
                        <a:off x="4787900" y="4002088"/>
                        <a:ext cx="324008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2368" name="Text Box 752"/>
          <p:cNvSpPr txBox="1">
            <a:spLocks noChangeArrowheads="1"/>
          </p:cNvSpPr>
          <p:nvPr/>
        </p:nvSpPr>
        <p:spPr bwMode="auto">
          <a:xfrm>
            <a:off x="1906588" y="3571875"/>
            <a:ext cx="1462087" cy="396875"/>
          </a:xfrm>
          <a:prstGeom prst="rect">
            <a:avLst/>
          </a:prstGeom>
          <a:noFill/>
          <a:ln w="9525">
            <a:noFill/>
            <a:miter lim="800000"/>
          </a:ln>
          <a:effectLst/>
        </p:spPr>
        <p:txBody>
          <a:bodyPr wrap="none">
            <a:spAutoFit/>
          </a:bodyPr>
          <a:lstStyle/>
          <a:p>
            <a:pPr>
              <a:buFontTx/>
              <a:buNone/>
              <a:defRPr/>
            </a:pPr>
            <a:r>
              <a:rPr kumimoji="1" lang="zh-CN" altLang="en-US" sz="2000" b="1" dirty="0">
                <a:effectLst>
                  <a:outerShdw blurRad="38100" dist="38100" dir="2700000" algn="tl">
                    <a:srgbClr val="C0C0C0"/>
                  </a:outerShdw>
                </a:effectLst>
                <a:latin typeface="Times New Roman" panose="02020603050405020304" pitchFamily="18" charset="0"/>
                <a:ea typeface="黑体" panose="02010609060101010101" pitchFamily="2" charset="-122"/>
              </a:rPr>
              <a:t>孔板流量计</a:t>
            </a:r>
          </a:p>
        </p:txBody>
      </p:sp>
      <p:sp>
        <p:nvSpPr>
          <p:cNvPr id="112369" name="Text Box 753"/>
          <p:cNvSpPr txBox="1">
            <a:spLocks noChangeArrowheads="1"/>
          </p:cNvSpPr>
          <p:nvPr/>
        </p:nvSpPr>
        <p:spPr bwMode="auto">
          <a:xfrm>
            <a:off x="1690688" y="5838825"/>
            <a:ext cx="1973262" cy="396875"/>
          </a:xfrm>
          <a:prstGeom prst="rect">
            <a:avLst/>
          </a:prstGeom>
          <a:noFill/>
          <a:ln w="9525">
            <a:noFill/>
            <a:miter lim="800000"/>
          </a:ln>
          <a:effectLst/>
        </p:spPr>
        <p:txBody>
          <a:bodyPr wrap="none">
            <a:spAutoFit/>
          </a:bodyPr>
          <a:lstStyle/>
          <a:p>
            <a:pPr>
              <a:buFontTx/>
              <a:buNone/>
              <a:defRPr/>
            </a:pPr>
            <a:r>
              <a:rPr kumimoji="1" lang="zh-CN" altLang="en-US" sz="2000" b="1">
                <a:effectLst>
                  <a:outerShdw blurRad="38100" dist="38100" dir="2700000" algn="tl">
                    <a:srgbClr val="C0C0C0"/>
                  </a:outerShdw>
                </a:effectLst>
                <a:latin typeface="Times New Roman" panose="02020603050405020304" pitchFamily="18" charset="0"/>
                <a:ea typeface="黑体" panose="02010609060101010101" pitchFamily="2" charset="-122"/>
              </a:rPr>
              <a:t>环形孔板流量计</a:t>
            </a:r>
          </a:p>
        </p:txBody>
      </p:sp>
      <p:sp>
        <p:nvSpPr>
          <p:cNvPr id="112370" name="Text Box 754"/>
          <p:cNvSpPr txBox="1">
            <a:spLocks noChangeArrowheads="1"/>
          </p:cNvSpPr>
          <p:nvPr/>
        </p:nvSpPr>
        <p:spPr bwMode="auto">
          <a:xfrm>
            <a:off x="5256213" y="3571875"/>
            <a:ext cx="2484437" cy="396875"/>
          </a:xfrm>
          <a:prstGeom prst="rect">
            <a:avLst/>
          </a:prstGeom>
          <a:noFill/>
          <a:ln w="9525">
            <a:noFill/>
            <a:miter lim="800000"/>
          </a:ln>
          <a:effectLst/>
        </p:spPr>
        <p:txBody>
          <a:bodyPr wrap="none">
            <a:spAutoFit/>
          </a:bodyPr>
          <a:lstStyle/>
          <a:p>
            <a:pPr>
              <a:buFontTx/>
              <a:buNone/>
              <a:defRPr/>
            </a:pPr>
            <a:r>
              <a:rPr kumimoji="1" lang="zh-CN" altLang="en-US" sz="2000" b="1">
                <a:effectLst>
                  <a:outerShdw blurRad="38100" dist="38100" dir="2700000" algn="tl">
                    <a:srgbClr val="C0C0C0"/>
                  </a:outerShdw>
                </a:effectLst>
                <a:latin typeface="Times New Roman" panose="02020603050405020304" pitchFamily="18" charset="0"/>
                <a:ea typeface="黑体" panose="02010609060101010101" pitchFamily="2" charset="-122"/>
              </a:rPr>
              <a:t>经典文丘里管流量计</a:t>
            </a:r>
          </a:p>
        </p:txBody>
      </p:sp>
      <p:sp>
        <p:nvSpPr>
          <p:cNvPr id="112371" name="Text Box 755"/>
          <p:cNvSpPr txBox="1">
            <a:spLocks noChangeArrowheads="1"/>
          </p:cNvSpPr>
          <p:nvPr/>
        </p:nvSpPr>
        <p:spPr bwMode="auto">
          <a:xfrm>
            <a:off x="5773738" y="5821363"/>
            <a:ext cx="1390650" cy="396875"/>
          </a:xfrm>
          <a:prstGeom prst="rect">
            <a:avLst/>
          </a:prstGeom>
          <a:noFill/>
          <a:ln w="9525">
            <a:noFill/>
            <a:miter lim="800000"/>
          </a:ln>
          <a:effectLst/>
        </p:spPr>
        <p:txBody>
          <a:bodyPr wrap="none">
            <a:spAutoFit/>
          </a:bodyPr>
          <a:lstStyle/>
          <a:p>
            <a:pPr>
              <a:buFontTx/>
              <a:buNone/>
              <a:defRPr/>
            </a:pPr>
            <a:r>
              <a:rPr kumimoji="1" lang="en-US" altLang="zh-CN" sz="2000" b="1">
                <a:effectLst>
                  <a:outerShdw blurRad="38100" dist="38100" dir="2700000" algn="tl">
                    <a:srgbClr val="C0C0C0"/>
                  </a:outerShdw>
                </a:effectLst>
                <a:latin typeface="Times New Roman" panose="02020603050405020304" pitchFamily="18" charset="0"/>
                <a:ea typeface="黑体" panose="02010609060101010101" pitchFamily="2" charset="-122"/>
              </a:rPr>
              <a:t>V</a:t>
            </a:r>
            <a:r>
              <a:rPr kumimoji="1" lang="zh-CN" altLang="en-US" sz="2000" b="1">
                <a:effectLst>
                  <a:outerShdw blurRad="38100" dist="38100" dir="2700000" algn="tl">
                    <a:srgbClr val="C0C0C0"/>
                  </a:outerShdw>
                </a:effectLst>
                <a:latin typeface="Times New Roman" panose="02020603050405020304" pitchFamily="18" charset="0"/>
                <a:ea typeface="黑体" panose="02010609060101010101" pitchFamily="2" charset="-122"/>
              </a:rPr>
              <a:t>锥流量计</a:t>
            </a:r>
          </a:p>
        </p:txBody>
      </p:sp>
      <p:sp>
        <p:nvSpPr>
          <p:cNvPr id="16" name="标题 1"/>
          <p:cNvSpPr txBox="1">
            <a:spLocks/>
          </p:cNvSpPr>
          <p:nvPr/>
        </p:nvSpPr>
        <p:spPr bwMode="auto">
          <a:xfrm>
            <a:off x="4976813" y="639763"/>
            <a:ext cx="3556000" cy="449262"/>
          </a:xfrm>
          <a:prstGeom prst="rect">
            <a:avLst/>
          </a:prstGeom>
          <a:solidFill>
            <a:srgbClr val="FF6600"/>
          </a:solidFill>
          <a:ln w="9525" cmpd="sng">
            <a:solidFill>
              <a:srgbClr val="00808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a:ln>
                  <a:noFill/>
                </a:ln>
                <a:solidFill>
                  <a:schemeClr val="bg1"/>
                </a:solidFill>
                <a:effectLst/>
                <a:uLnTx/>
                <a:uFillTx/>
                <a:latin typeface="+mj-lt"/>
                <a:ea typeface="+mj-ea"/>
                <a:cs typeface="+mj-cs"/>
              </a:rPr>
              <a:t>概述</a:t>
            </a:r>
            <a:endParaRPr kumimoji="0" lang="zh-CN" altLang="en-US" sz="3200" b="1" i="0" u="none" strike="noStrike" kern="0" cap="none" spc="0" normalizeH="0" baseline="0" noProof="0" dirty="0">
              <a:ln>
                <a:noFill/>
              </a:ln>
              <a:solidFill>
                <a:schemeClr val="bg1"/>
              </a:solidFill>
              <a:effectLst/>
              <a:uLnTx/>
              <a:uFillTx/>
              <a:latin typeface="+mj-lt"/>
              <a:ea typeface="+mj-ea"/>
              <a:cs typeface="+mj-cs"/>
            </a:endParaRPr>
          </a:p>
        </p:txBody>
      </p:sp>
      <p:sp>
        <p:nvSpPr>
          <p:cNvPr id="17" name="标题 16"/>
          <p:cNvSpPr>
            <a:spLocks noGrp="1"/>
          </p:cNvSpPr>
          <p:nvPr>
            <p:ph type="title"/>
          </p:nvPr>
        </p:nvSpPr>
        <p:spPr/>
        <p:txBody>
          <a:bodyPr/>
          <a:lstStyle/>
          <a:p>
            <a:r>
              <a:rPr lang="zh-CN" altLang="en-US" sz="2800" dirty="0"/>
              <a:t>概述</a:t>
            </a:r>
          </a:p>
        </p:txBody>
      </p:sp>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取压方式</a:t>
            </a:r>
          </a:p>
        </p:txBody>
      </p:sp>
      <p:sp>
        <p:nvSpPr>
          <p:cNvPr id="3" name="内容占位符 2"/>
          <p:cNvSpPr>
            <a:spLocks noGrp="1"/>
          </p:cNvSpPr>
          <p:nvPr>
            <p:ph idx="1"/>
          </p:nvPr>
        </p:nvSpPr>
        <p:spPr/>
        <p:txBody>
          <a:bodyPr/>
          <a:lstStyle/>
          <a:p>
            <a:pPr eaLnBrk="0" hangingPunct="0">
              <a:lnSpc>
                <a:spcPct val="110000"/>
              </a:lnSpc>
              <a:spcBef>
                <a:spcPct val="0"/>
              </a:spcBef>
              <a:spcAft>
                <a:spcPct val="30000"/>
              </a:spcAft>
              <a:buSzPct val="100000"/>
              <a:buFont typeface="Wingdings" pitchFamily="2" charset="2"/>
              <a:buChar char="Ø"/>
              <a:defRPr/>
            </a:pPr>
            <a:r>
              <a:rPr lang="zh-CN" altLang="en-US" kern="1200" noProof="1">
                <a:latin typeface="Arial" pitchFamily="34" charset="0"/>
                <a:ea typeface="楷体_GB2312" pitchFamily="49" charset="-122"/>
                <a:sym typeface="Arial" pitchFamily="34" charset="0"/>
              </a:rPr>
              <a:t> （5）法兰取压法：一般都在法兰上取压，结构上比角接和环室要简单，只是需要专用的孔板法兰，不能用普通法兰代替。</a:t>
            </a:r>
          </a:p>
          <a:p>
            <a:pPr eaLnBrk="0" hangingPunct="0">
              <a:lnSpc>
                <a:spcPct val="110000"/>
              </a:lnSpc>
              <a:spcBef>
                <a:spcPct val="0"/>
              </a:spcBef>
              <a:spcAft>
                <a:spcPct val="30000"/>
              </a:spcAft>
              <a:buSzPct val="100000"/>
              <a:buFont typeface="Wingdings" pitchFamily="2" charset="2"/>
              <a:buChar char="Ø"/>
              <a:defRPr/>
            </a:pPr>
            <a:r>
              <a:rPr lang="zh-CN" altLang="en-US" kern="1200" noProof="1">
                <a:latin typeface="Arial" pitchFamily="34" charset="0"/>
                <a:ea typeface="楷体_GB2312" pitchFamily="49" charset="-122"/>
                <a:sym typeface="Arial" pitchFamily="34" charset="0"/>
              </a:rPr>
              <a:t>    GB/T2624—93把径距取压法、角接取压法和法兰取压法作为标准节流装置的取压方法。</a:t>
            </a:r>
            <a:endParaRPr lang="zh-CN" altLang="en-US" dirty="0"/>
          </a:p>
        </p:txBody>
      </p:sp>
    </p:spTree>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图-12 角接取压装置结构-4"/>
          <p:cNvPicPr>
            <a:picLocks noGrp="1" noChangeAspect="1" noChangeArrowheads="1"/>
          </p:cNvPicPr>
          <p:nvPr>
            <p:ph idx="1"/>
          </p:nvPr>
        </p:nvPicPr>
        <p:blipFill>
          <a:blip r:embed="rId3"/>
          <a:srcRect/>
          <a:stretch>
            <a:fillRect/>
          </a:stretch>
        </p:blipFill>
        <p:spPr>
          <a:xfrm>
            <a:off x="3714744" y="1428736"/>
            <a:ext cx="4824413" cy="4724400"/>
          </a:xfrm>
          <a:noFill/>
          <a:ln/>
        </p:spPr>
      </p:pic>
      <p:sp>
        <p:nvSpPr>
          <p:cNvPr id="34819" name="Text Box 3"/>
          <p:cNvSpPr txBox="1">
            <a:spLocks noChangeArrowheads="1"/>
          </p:cNvSpPr>
          <p:nvPr/>
        </p:nvSpPr>
        <p:spPr bwMode="auto">
          <a:xfrm>
            <a:off x="539750" y="1341438"/>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(1)角接取压</a:t>
            </a:r>
          </a:p>
        </p:txBody>
      </p:sp>
      <p:sp>
        <p:nvSpPr>
          <p:cNvPr id="10" name="Text Box 14"/>
          <p:cNvSpPr txBox="1">
            <a:spLocks noChangeArrowheads="1"/>
          </p:cNvSpPr>
          <p:nvPr/>
        </p:nvSpPr>
        <p:spPr bwMode="auto">
          <a:xfrm>
            <a:off x="428596" y="3071810"/>
            <a:ext cx="3286148" cy="1384995"/>
          </a:xfrm>
          <a:prstGeom prst="rect">
            <a:avLst/>
          </a:prstGeom>
          <a:noFill/>
          <a:ln w="9525">
            <a:noFill/>
            <a:miter lim="800000"/>
            <a:headEnd/>
            <a:tailEnd/>
          </a:ln>
        </p:spPr>
        <p:txBody>
          <a:bodyPr wrap="square">
            <a:spAutoFit/>
          </a:bodyPr>
          <a:lstStyle/>
          <a:p>
            <a:pPr>
              <a:spcBef>
                <a:spcPct val="50000"/>
              </a:spcBef>
            </a:pPr>
            <a:r>
              <a:rPr lang="zh-CN" altLang="en-US" sz="2800" b="1" dirty="0">
                <a:solidFill>
                  <a:srgbClr val="FF3399"/>
                </a:solidFill>
                <a:latin typeface="Times New Roman" pitchFamily="18" charset="0"/>
              </a:rPr>
              <a:t>角接取压的取压孔位于孔板或喷嘴上下游两侧端面处</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down)">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blinds(horizontal)">
                                      <p:cBhvr>
                                        <p:cTn id="12"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图-13 法兰取压装置结构-4"/>
          <p:cNvPicPr>
            <a:picLocks noGrp="1" noChangeAspect="1" noChangeArrowheads="1"/>
          </p:cNvPicPr>
          <p:nvPr>
            <p:ph idx="1"/>
          </p:nvPr>
        </p:nvPicPr>
        <p:blipFill>
          <a:blip r:embed="rId3"/>
          <a:srcRect/>
          <a:stretch>
            <a:fillRect/>
          </a:stretch>
        </p:blipFill>
        <p:spPr>
          <a:xfrm>
            <a:off x="4357686" y="1428736"/>
            <a:ext cx="4249738" cy="4273550"/>
          </a:xfrm>
          <a:noFill/>
          <a:ln/>
        </p:spPr>
      </p:pic>
      <p:sp>
        <p:nvSpPr>
          <p:cNvPr id="36867" name="Text Box 3"/>
          <p:cNvSpPr txBox="1">
            <a:spLocks noChangeArrowheads="1"/>
          </p:cNvSpPr>
          <p:nvPr/>
        </p:nvSpPr>
        <p:spPr bwMode="auto">
          <a:xfrm>
            <a:off x="539750" y="1341438"/>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(2)法兰取压</a:t>
            </a:r>
            <a:endParaRPr lang="zh-CN" altLang="en-US" sz="1800"/>
          </a:p>
        </p:txBody>
      </p:sp>
      <p:sp>
        <p:nvSpPr>
          <p:cNvPr id="9" name="Text Box 12"/>
          <p:cNvSpPr txBox="1">
            <a:spLocks noChangeArrowheads="1"/>
          </p:cNvSpPr>
          <p:nvPr/>
        </p:nvSpPr>
        <p:spPr bwMode="auto">
          <a:xfrm>
            <a:off x="642910" y="3214686"/>
            <a:ext cx="3571900" cy="1477328"/>
          </a:xfrm>
          <a:prstGeom prst="rect">
            <a:avLst/>
          </a:prstGeom>
          <a:noFill/>
          <a:ln w="9525">
            <a:noFill/>
            <a:miter lim="800000"/>
            <a:headEnd/>
            <a:tailEnd/>
          </a:ln>
        </p:spPr>
        <p:txBody>
          <a:bodyPr wrap="square">
            <a:spAutoFit/>
          </a:bodyPr>
          <a:lstStyle/>
          <a:p>
            <a:pPr algn="just">
              <a:lnSpc>
                <a:spcPct val="125000"/>
              </a:lnSpc>
              <a:spcBef>
                <a:spcPct val="20000"/>
              </a:spcBef>
            </a:pPr>
            <a:r>
              <a:rPr lang="zh-CN" altLang="en-US" sz="2400" dirty="0">
                <a:solidFill>
                  <a:srgbClr val="FF0000"/>
                </a:solidFill>
              </a:rPr>
              <a:t>法兰取压的取压孔轴线与孔板上下游两侧端面的距离各为</a:t>
            </a:r>
            <a:r>
              <a:rPr lang="en-US" altLang="zh-CN" sz="2400" dirty="0">
                <a:solidFill>
                  <a:srgbClr val="FF0000"/>
                </a:solidFill>
              </a:rPr>
              <a:t>25.4±1mm</a:t>
            </a:r>
            <a:r>
              <a:rPr lang="zh-CN" altLang="en-US" sz="2400" dirty="0">
                <a:solidFill>
                  <a:srgbClr val="FF0000"/>
                </a:solidFill>
              </a:rPr>
              <a: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down)">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blinds(horizontal)">
                                      <p:cBhvr>
                                        <p:cTn id="1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901700" y="2060575"/>
            <a:ext cx="7848600" cy="2214563"/>
          </a:xfrm>
          <a:prstGeom prst="rect">
            <a:avLst/>
          </a:prstGeom>
          <a:noFill/>
          <a:ln w="9525">
            <a:noFill/>
            <a:miter lim="800000"/>
            <a:headEnd/>
            <a:tailEnd/>
          </a:ln>
          <a:effectLst/>
        </p:spPr>
        <p:txBody>
          <a:bodyPr>
            <a:spAutoFit/>
          </a:bodyPr>
          <a:lstStyle/>
          <a:p>
            <a:pPr>
              <a:lnSpc>
                <a:spcPct val="110000"/>
              </a:lnSpc>
              <a:spcAft>
                <a:spcPct val="30000"/>
              </a:spcAft>
              <a:buSzPct val="100000"/>
              <a:buFont typeface="Wingdings" pitchFamily="2" charset="2"/>
              <a:buChar char="Ø"/>
            </a:pPr>
            <a:r>
              <a:rPr lang="zh-CN" altLang="en-US" sz="2400" dirty="0"/>
              <a:t>角接取压法适用于孔板和喷嘴，比较简便，容易实现环室取压，测量精度较高。</a:t>
            </a:r>
          </a:p>
          <a:p>
            <a:pPr>
              <a:lnSpc>
                <a:spcPct val="110000"/>
              </a:lnSpc>
              <a:spcAft>
                <a:spcPct val="30000"/>
              </a:spcAft>
              <a:buSzPct val="100000"/>
              <a:buFont typeface="Wingdings" pitchFamily="2" charset="2"/>
              <a:buChar char="Ø"/>
            </a:pPr>
            <a:r>
              <a:rPr lang="zh-CN" altLang="en-US" sz="2400" dirty="0"/>
              <a:t>法兰取压法适用于标准孔板，结构较简单，容易装配，计算也方便，但精度较角接取压法低些。管径较大时，测量精度较高。</a:t>
            </a:r>
          </a:p>
        </p:txBody>
      </p:sp>
      <p:sp>
        <p:nvSpPr>
          <p:cNvPr id="38915" name="Text Box 3"/>
          <p:cNvSpPr txBox="1">
            <a:spLocks noChangeArrowheads="1"/>
          </p:cNvSpPr>
          <p:nvPr/>
        </p:nvSpPr>
        <p:spPr bwMode="auto">
          <a:xfrm>
            <a:off x="539750" y="1341438"/>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(3)特点</a:t>
            </a:r>
            <a:endParaRPr lang="zh-CN" altLang="en-US" sz="18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down)">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4">
                                            <p:txEl>
                                              <p:pRg st="0" end="0"/>
                                            </p:txEl>
                                          </p:spTgt>
                                        </p:tgtEl>
                                        <p:attrNameLst>
                                          <p:attrName>style.visibility</p:attrName>
                                        </p:attrNameLst>
                                      </p:cBhvr>
                                      <p:to>
                                        <p:strVal val="visible"/>
                                      </p:to>
                                    </p:set>
                                    <p:anim calcmode="lin" valueType="num">
                                      <p:cBhvr additive="base">
                                        <p:cTn id="12"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914">
                                            <p:txEl>
                                              <p:pRg st="1" end="1"/>
                                            </p:txEl>
                                          </p:spTgt>
                                        </p:tgtEl>
                                        <p:attrNameLst>
                                          <p:attrName>style.visibility</p:attrName>
                                        </p:attrNameLst>
                                      </p:cBhvr>
                                      <p:to>
                                        <p:strVal val="visible"/>
                                      </p:to>
                                    </p:set>
                                    <p:anim calcmode="lin" valueType="num">
                                      <p:cBhvr additive="base">
                                        <p:cTn id="18" dur="5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4787900" y="2205038"/>
            <a:ext cx="3816350" cy="2027237"/>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2916238" y="4437063"/>
            <a:ext cx="3617912" cy="1873250"/>
          </a:xfrm>
          <a:prstGeom prst="rect">
            <a:avLst/>
          </a:prstGeom>
          <a:noFill/>
          <a:ln w="9525">
            <a:noFill/>
            <a:miter lim="800000"/>
            <a:headEnd/>
            <a:tailEnd/>
          </a:ln>
          <a:effectLst/>
        </p:spPr>
      </p:pic>
      <p:pic>
        <p:nvPicPr>
          <p:cNvPr id="39940" name="Picture 4"/>
          <p:cNvPicPr>
            <a:picLocks noChangeAspect="1" noChangeArrowheads="1"/>
          </p:cNvPicPr>
          <p:nvPr/>
        </p:nvPicPr>
        <p:blipFill>
          <a:blip r:embed="rId4"/>
          <a:srcRect/>
          <a:stretch>
            <a:fillRect/>
          </a:stretch>
        </p:blipFill>
        <p:spPr bwMode="auto">
          <a:xfrm>
            <a:off x="755650" y="2205038"/>
            <a:ext cx="3748088" cy="1820862"/>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1000" fill="hold"/>
                                        <p:tgtEl>
                                          <p:spTgt spid="39940"/>
                                        </p:tgtEl>
                                        <p:attrNameLst>
                                          <p:attrName>ppt_x</p:attrName>
                                        </p:attrNameLst>
                                      </p:cBhvr>
                                      <p:tavLst>
                                        <p:tav tm="0">
                                          <p:val>
                                            <p:strVal val="#ppt_x-.2"/>
                                          </p:val>
                                        </p:tav>
                                        <p:tav tm="100000">
                                          <p:val>
                                            <p:strVal val="#ppt_x"/>
                                          </p:val>
                                        </p:tav>
                                      </p:tavLst>
                                    </p:anim>
                                    <p:anim calcmode="lin" valueType="num">
                                      <p:cBhvr>
                                        <p:cTn id="8" dur="1000" fill="hold"/>
                                        <p:tgtEl>
                                          <p:spTgt spid="399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4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9938"/>
                                        </p:tgtEl>
                                        <p:attrNameLst>
                                          <p:attrName>style.visibility</p:attrName>
                                        </p:attrNameLst>
                                      </p:cBhvr>
                                      <p:to>
                                        <p:strVal val="visible"/>
                                      </p:to>
                                    </p:set>
                                    <p:animEffect transition="in" filter="diamond(in)">
                                      <p:cBhvr>
                                        <p:cTn id="14" dur="2000"/>
                                        <p:tgtEl>
                                          <p:spTgt spid="3993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9939"/>
                                        </p:tgtEl>
                                        <p:attrNameLst>
                                          <p:attrName>style.visibility</p:attrName>
                                        </p:attrNameLst>
                                      </p:cBhvr>
                                      <p:to>
                                        <p:strVal val="visible"/>
                                      </p:to>
                                    </p:set>
                                    <p:animEffect transition="in" filter="box(in)">
                                      <p:cBhvr>
                                        <p:cTn id="19"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9750" y="1412875"/>
            <a:ext cx="4391025" cy="517525"/>
          </a:xfrm>
          <a:prstGeom prst="rect">
            <a:avLst/>
          </a:prstGeom>
          <a:noFill/>
          <a:ln w="9525">
            <a:noFill/>
            <a:miter lim="800000"/>
            <a:headEnd/>
            <a:tailEnd/>
          </a:ln>
          <a:effectLst/>
        </p:spPr>
        <p:txBody>
          <a:bodyPr>
            <a:spAutoFit/>
          </a:bodyPr>
          <a:lstStyle/>
          <a:p>
            <a:r>
              <a:rPr lang="zh-CN" altLang="en-US" sz="2800" b="1">
                <a:solidFill>
                  <a:srgbClr val="CC0000"/>
                </a:solidFill>
                <a:latin typeface="楷体_GB2312" pitchFamily="49" charset="-122"/>
              </a:rPr>
              <a:t>4.节流装置的其它辅件</a:t>
            </a:r>
          </a:p>
        </p:txBody>
      </p:sp>
      <p:sp>
        <p:nvSpPr>
          <p:cNvPr id="40963" name="Text Box 3"/>
          <p:cNvSpPr txBox="1">
            <a:spLocks noChangeArrowheads="1"/>
          </p:cNvSpPr>
          <p:nvPr/>
        </p:nvSpPr>
        <p:spPr bwMode="auto">
          <a:xfrm>
            <a:off x="612775" y="1989138"/>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(1)冷凝器</a:t>
            </a:r>
          </a:p>
        </p:txBody>
      </p:sp>
      <p:pic>
        <p:nvPicPr>
          <p:cNvPr id="40964" name="Picture 4" descr="角接取压标准孔板"/>
          <p:cNvPicPr>
            <a:picLocks noGrp="1" noChangeAspect="1" noChangeArrowheads="1"/>
          </p:cNvPicPr>
          <p:nvPr>
            <p:ph idx="1"/>
          </p:nvPr>
        </p:nvPicPr>
        <p:blipFill>
          <a:blip r:embed="rId2"/>
          <a:srcRect t="7542" b="9430"/>
          <a:stretch>
            <a:fillRect/>
          </a:stretch>
        </p:blipFill>
        <p:spPr>
          <a:xfrm>
            <a:off x="4787900" y="2133600"/>
            <a:ext cx="2955925" cy="3390900"/>
          </a:xfrm>
          <a:noFill/>
          <a:ln/>
        </p:spPr>
      </p:pic>
      <p:sp>
        <p:nvSpPr>
          <p:cNvPr id="40965" name="Text Box 5"/>
          <p:cNvSpPr txBox="1">
            <a:spLocks noChangeArrowheads="1"/>
          </p:cNvSpPr>
          <p:nvPr/>
        </p:nvSpPr>
        <p:spPr bwMode="auto">
          <a:xfrm>
            <a:off x="828675" y="2565400"/>
            <a:ext cx="3349625" cy="3089275"/>
          </a:xfrm>
          <a:prstGeom prst="rect">
            <a:avLst/>
          </a:prstGeom>
          <a:noFill/>
          <a:ln w="9525">
            <a:noFill/>
            <a:miter lim="800000"/>
            <a:headEnd/>
            <a:tailEnd/>
          </a:ln>
        </p:spPr>
        <p:txBody>
          <a:bodyPr>
            <a:spAutoFit/>
          </a:bodyPr>
          <a:lstStyle/>
          <a:p>
            <a:pPr>
              <a:lnSpc>
                <a:spcPct val="120000"/>
              </a:lnSpc>
            </a:pPr>
            <a:r>
              <a:rPr lang="zh-CN" altLang="en-US" sz="2400">
                <a:latin typeface="楷体_GB2312" pitchFamily="49" charset="-122"/>
              </a:rPr>
              <a:t>    被测流体是蒸汽或湿气体时，在导压管内要积存凝结水。为了使前后导压管内液位高度保持不变或相等，常采用冷凝器。</a:t>
            </a:r>
          </a:p>
          <a:p>
            <a:endParaRPr lang="zh-CN" altLang="en-US" sz="2400">
              <a:latin typeface="楷体_GB2312" pitchFamily="49"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wipe(down)">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blinds(horizontal)">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checkerboard(across)">
                                      <p:cBhvr>
                                        <p:cTn id="1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ldLvl="0" autoUpdateAnimBg="0"/>
      <p:bldP spid="40965"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11188" y="1339850"/>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(2)集气器和沉降器</a:t>
            </a:r>
          </a:p>
        </p:txBody>
      </p:sp>
      <p:sp>
        <p:nvSpPr>
          <p:cNvPr id="41987" name="Text Box 3"/>
          <p:cNvSpPr txBox="1">
            <a:spLocks noChangeArrowheads="1"/>
          </p:cNvSpPr>
          <p:nvPr/>
        </p:nvSpPr>
        <p:spPr bwMode="auto">
          <a:xfrm>
            <a:off x="828675" y="1917700"/>
            <a:ext cx="4213225" cy="3785652"/>
          </a:xfrm>
          <a:prstGeom prst="rect">
            <a:avLst/>
          </a:prstGeom>
          <a:noFill/>
          <a:ln w="9525">
            <a:noFill/>
            <a:miter lim="800000"/>
            <a:headEnd/>
            <a:tailEnd/>
          </a:ln>
        </p:spPr>
        <p:txBody>
          <a:bodyPr>
            <a:spAutoFit/>
          </a:bodyPr>
          <a:lstStyle/>
          <a:p>
            <a:pPr>
              <a:buSzPct val="100000"/>
              <a:buFont typeface="Wingdings" pitchFamily="2" charset="2"/>
              <a:buChar char="Ø"/>
            </a:pPr>
            <a:r>
              <a:rPr lang="zh-CN" altLang="en-US" sz="2400" dirty="0"/>
              <a:t>当被测介质为液体时，为防止液体中析出的气体进入差压变送器，引起测量误差，我们常在导压管的最高处放置集气器。集气器上有</a:t>
            </a:r>
            <a:r>
              <a:rPr lang="zh-CN" altLang="en-US" sz="2400" b="1" dirty="0">
                <a:solidFill>
                  <a:srgbClr val="FF33CC"/>
                </a:solidFill>
              </a:rPr>
              <a:t>排气阀</a:t>
            </a:r>
            <a:r>
              <a:rPr lang="zh-CN" altLang="en-US" sz="2400" dirty="0"/>
              <a:t>，可定期排出积存的气体。</a:t>
            </a:r>
          </a:p>
          <a:p>
            <a:pPr>
              <a:buSzPct val="100000"/>
              <a:buFont typeface="Wingdings" pitchFamily="2" charset="2"/>
              <a:buChar char="Ø"/>
            </a:pPr>
            <a:r>
              <a:rPr lang="zh-CN" altLang="en-US" sz="2400" dirty="0"/>
              <a:t>为了防止液体中析出的沉淀物堵塞导压管，我们又在导压管的最低处放置</a:t>
            </a:r>
            <a:r>
              <a:rPr lang="zh-CN" altLang="en-US" sz="2400" b="1" dirty="0">
                <a:solidFill>
                  <a:srgbClr val="FF33CC"/>
                </a:solidFill>
              </a:rPr>
              <a:t>沉降器</a:t>
            </a:r>
            <a:r>
              <a:rPr lang="zh-CN" altLang="en-US" sz="2400" dirty="0"/>
              <a:t>及</a:t>
            </a:r>
            <a:r>
              <a:rPr lang="zh-CN" altLang="en-US" sz="2400" b="1" dirty="0">
                <a:solidFill>
                  <a:srgbClr val="FF33CC"/>
                </a:solidFill>
              </a:rPr>
              <a:t>排污阀</a:t>
            </a:r>
            <a:r>
              <a:rPr lang="zh-CN" altLang="en-US" sz="2400" dirty="0">
                <a:solidFill>
                  <a:srgbClr val="FF33CC"/>
                </a:solidFill>
              </a:rPr>
              <a:t>，</a:t>
            </a:r>
            <a:r>
              <a:rPr lang="zh-CN" altLang="en-US" sz="2400" dirty="0"/>
              <a:t>以便定期排除污物。</a:t>
            </a:r>
          </a:p>
        </p:txBody>
      </p:sp>
      <p:grpSp>
        <p:nvGrpSpPr>
          <p:cNvPr id="41988" name="Group 4"/>
          <p:cNvGrpSpPr>
            <a:grpSpLocks/>
          </p:cNvGrpSpPr>
          <p:nvPr/>
        </p:nvGrpSpPr>
        <p:grpSpPr bwMode="auto">
          <a:xfrm>
            <a:off x="5219700" y="1844675"/>
            <a:ext cx="3457575" cy="4103688"/>
            <a:chOff x="0" y="0"/>
            <a:chExt cx="2736" cy="3216"/>
          </a:xfrm>
        </p:grpSpPr>
        <p:grpSp>
          <p:nvGrpSpPr>
            <p:cNvPr id="41989" name="Group 5"/>
            <p:cNvGrpSpPr>
              <a:grpSpLocks/>
            </p:cNvGrpSpPr>
            <p:nvPr/>
          </p:nvGrpSpPr>
          <p:grpSpPr bwMode="auto">
            <a:xfrm>
              <a:off x="0" y="0"/>
              <a:ext cx="2736" cy="3216"/>
              <a:chOff x="0" y="0"/>
              <a:chExt cx="2736" cy="3216"/>
            </a:xfrm>
          </p:grpSpPr>
          <p:sp>
            <p:nvSpPr>
              <p:cNvPr id="41990" name="Rectangle 6"/>
              <p:cNvSpPr>
                <a:spLocks noChangeArrowheads="1"/>
              </p:cNvSpPr>
              <p:nvPr/>
            </p:nvSpPr>
            <p:spPr bwMode="auto">
              <a:xfrm>
                <a:off x="0" y="0"/>
                <a:ext cx="2736" cy="3216"/>
              </a:xfrm>
              <a:prstGeom prst="rect">
                <a:avLst/>
              </a:prstGeom>
              <a:solidFill>
                <a:srgbClr val="FFFF00"/>
              </a:solidFill>
              <a:ln w="9525" cap="flat" cmpd="sng">
                <a:solidFill>
                  <a:schemeClr val="tx1"/>
                </a:solidFill>
                <a:miter lim="800000"/>
                <a:headEnd/>
                <a:tailEnd/>
              </a:ln>
              <a:effectLst/>
            </p:spPr>
            <p:txBody>
              <a:bodyPr wrap="none" anchor="ctr"/>
              <a:lstStyle/>
              <a:p>
                <a:endParaRPr lang="zh-CN" altLang="en-US"/>
              </a:p>
            </p:txBody>
          </p:sp>
          <p:grpSp>
            <p:nvGrpSpPr>
              <p:cNvPr id="41991" name="Group 7"/>
              <p:cNvGrpSpPr>
                <a:grpSpLocks/>
              </p:cNvGrpSpPr>
              <p:nvPr/>
            </p:nvGrpSpPr>
            <p:grpSpPr bwMode="auto">
              <a:xfrm>
                <a:off x="192" y="96"/>
                <a:ext cx="2229" cy="3036"/>
                <a:chOff x="0" y="0"/>
                <a:chExt cx="5571" cy="7590"/>
              </a:xfrm>
            </p:grpSpPr>
            <p:grpSp>
              <p:nvGrpSpPr>
                <p:cNvPr id="41992" name="Group 8"/>
                <p:cNvGrpSpPr>
                  <a:grpSpLocks/>
                </p:cNvGrpSpPr>
                <p:nvPr/>
              </p:nvGrpSpPr>
              <p:grpSpPr bwMode="auto">
                <a:xfrm>
                  <a:off x="0" y="4170"/>
                  <a:ext cx="4548" cy="1185"/>
                  <a:chOff x="0" y="0"/>
                  <a:chExt cx="4548" cy="1185"/>
                </a:xfrm>
              </p:grpSpPr>
              <p:sp>
                <p:nvSpPr>
                  <p:cNvPr id="41993" name="Line 9"/>
                  <p:cNvSpPr>
                    <a:spLocks noChangeShapeType="1"/>
                  </p:cNvSpPr>
                  <p:nvPr/>
                </p:nvSpPr>
                <p:spPr bwMode="auto">
                  <a:xfrm>
                    <a:off x="93" y="1095"/>
                    <a:ext cx="4320" cy="0"/>
                  </a:xfrm>
                  <a:prstGeom prst="line">
                    <a:avLst/>
                  </a:prstGeom>
                  <a:noFill/>
                  <a:ln w="38100" cap="flat" cmpd="sng">
                    <a:solidFill>
                      <a:srgbClr val="008000"/>
                    </a:solidFill>
                    <a:round/>
                    <a:headEnd/>
                    <a:tailEnd/>
                  </a:ln>
                  <a:effectLst/>
                </p:spPr>
                <p:txBody>
                  <a:bodyPr/>
                  <a:lstStyle/>
                  <a:p>
                    <a:endParaRPr lang="zh-CN" altLang="en-US"/>
                  </a:p>
                </p:txBody>
              </p:sp>
              <p:sp>
                <p:nvSpPr>
                  <p:cNvPr id="41994" name="Line 10"/>
                  <p:cNvSpPr>
                    <a:spLocks noChangeShapeType="1"/>
                  </p:cNvSpPr>
                  <p:nvPr/>
                </p:nvSpPr>
                <p:spPr bwMode="auto">
                  <a:xfrm>
                    <a:off x="93" y="120"/>
                    <a:ext cx="4320" cy="0"/>
                  </a:xfrm>
                  <a:prstGeom prst="line">
                    <a:avLst/>
                  </a:prstGeom>
                  <a:noFill/>
                  <a:ln w="38100" cap="flat" cmpd="sng">
                    <a:solidFill>
                      <a:srgbClr val="008000"/>
                    </a:solidFill>
                    <a:round/>
                    <a:headEnd/>
                    <a:tailEnd/>
                  </a:ln>
                  <a:effectLst/>
                </p:spPr>
                <p:txBody>
                  <a:bodyPr/>
                  <a:lstStyle/>
                  <a:p>
                    <a:endParaRPr lang="zh-CN" altLang="en-US"/>
                  </a:p>
                </p:txBody>
              </p:sp>
              <p:sp>
                <p:nvSpPr>
                  <p:cNvPr id="41995" name="未知"/>
                  <p:cNvSpPr>
                    <a:spLocks/>
                  </p:cNvSpPr>
                  <p:nvPr/>
                </p:nvSpPr>
                <p:spPr bwMode="auto">
                  <a:xfrm>
                    <a:off x="0" y="120"/>
                    <a:ext cx="213" cy="992"/>
                  </a:xfrm>
                  <a:custGeom>
                    <a:avLst/>
                    <a:gdLst/>
                    <a:ahLst/>
                    <a:cxnLst>
                      <a:cxn ang="0">
                        <a:pos x="93" y="0"/>
                      </a:cxn>
                      <a:cxn ang="0">
                        <a:pos x="19" y="195"/>
                      </a:cxn>
                      <a:cxn ang="0">
                        <a:pos x="79" y="480"/>
                      </a:cxn>
                      <a:cxn ang="0">
                        <a:pos x="213" y="765"/>
                      </a:cxn>
                      <a:cxn ang="0">
                        <a:pos x="79" y="975"/>
                      </a:cxn>
                      <a:cxn ang="0">
                        <a:pos x="3" y="660"/>
                      </a:cxn>
                      <a:cxn ang="0">
                        <a:pos x="63" y="480"/>
                      </a:cxn>
                    </a:cxnLst>
                    <a:rect l="0" t="0" r="r" b="b"/>
                    <a:pathLst>
                      <a:path w="213" h="992">
                        <a:moveTo>
                          <a:pt x="93" y="0"/>
                        </a:moveTo>
                        <a:cubicBezTo>
                          <a:pt x="57" y="57"/>
                          <a:pt x="21" y="115"/>
                          <a:pt x="19" y="195"/>
                        </a:cubicBezTo>
                        <a:cubicBezTo>
                          <a:pt x="17" y="275"/>
                          <a:pt x="47" y="385"/>
                          <a:pt x="79" y="480"/>
                        </a:cubicBezTo>
                        <a:cubicBezTo>
                          <a:pt x="111" y="575"/>
                          <a:pt x="213" y="683"/>
                          <a:pt x="213" y="765"/>
                        </a:cubicBezTo>
                        <a:cubicBezTo>
                          <a:pt x="213" y="847"/>
                          <a:pt x="114" y="992"/>
                          <a:pt x="79" y="975"/>
                        </a:cubicBezTo>
                        <a:cubicBezTo>
                          <a:pt x="44" y="958"/>
                          <a:pt x="6" y="742"/>
                          <a:pt x="3" y="660"/>
                        </a:cubicBezTo>
                        <a:cubicBezTo>
                          <a:pt x="0" y="578"/>
                          <a:pt x="53" y="510"/>
                          <a:pt x="63" y="480"/>
                        </a:cubicBezTo>
                      </a:path>
                    </a:pathLst>
                  </a:custGeom>
                  <a:noFill/>
                  <a:ln w="38100" cap="flat" cmpd="sng">
                    <a:solidFill>
                      <a:srgbClr val="008000"/>
                    </a:solidFill>
                    <a:round/>
                    <a:headEnd/>
                    <a:tailEnd/>
                  </a:ln>
                  <a:effectLst/>
                </p:spPr>
                <p:txBody>
                  <a:bodyPr/>
                  <a:lstStyle/>
                  <a:p>
                    <a:endParaRPr lang="zh-CN" altLang="en-US"/>
                  </a:p>
                </p:txBody>
              </p:sp>
              <p:sp>
                <p:nvSpPr>
                  <p:cNvPr id="41996" name="未知"/>
                  <p:cNvSpPr>
                    <a:spLocks/>
                  </p:cNvSpPr>
                  <p:nvPr/>
                </p:nvSpPr>
                <p:spPr bwMode="auto">
                  <a:xfrm flipV="1">
                    <a:off x="4335" y="120"/>
                    <a:ext cx="213" cy="992"/>
                  </a:xfrm>
                  <a:custGeom>
                    <a:avLst/>
                    <a:gdLst/>
                    <a:ahLst/>
                    <a:cxnLst>
                      <a:cxn ang="0">
                        <a:pos x="93" y="0"/>
                      </a:cxn>
                      <a:cxn ang="0">
                        <a:pos x="19" y="195"/>
                      </a:cxn>
                      <a:cxn ang="0">
                        <a:pos x="79" y="480"/>
                      </a:cxn>
                      <a:cxn ang="0">
                        <a:pos x="213" y="765"/>
                      </a:cxn>
                      <a:cxn ang="0">
                        <a:pos x="79" y="975"/>
                      </a:cxn>
                      <a:cxn ang="0">
                        <a:pos x="3" y="660"/>
                      </a:cxn>
                      <a:cxn ang="0">
                        <a:pos x="63" y="480"/>
                      </a:cxn>
                    </a:cxnLst>
                    <a:rect l="0" t="0" r="r" b="b"/>
                    <a:pathLst>
                      <a:path w="213" h="992">
                        <a:moveTo>
                          <a:pt x="93" y="0"/>
                        </a:moveTo>
                        <a:cubicBezTo>
                          <a:pt x="57" y="57"/>
                          <a:pt x="21" y="115"/>
                          <a:pt x="19" y="195"/>
                        </a:cubicBezTo>
                        <a:cubicBezTo>
                          <a:pt x="17" y="275"/>
                          <a:pt x="47" y="385"/>
                          <a:pt x="79" y="480"/>
                        </a:cubicBezTo>
                        <a:cubicBezTo>
                          <a:pt x="111" y="575"/>
                          <a:pt x="213" y="683"/>
                          <a:pt x="213" y="765"/>
                        </a:cubicBezTo>
                        <a:cubicBezTo>
                          <a:pt x="213" y="847"/>
                          <a:pt x="114" y="992"/>
                          <a:pt x="79" y="975"/>
                        </a:cubicBezTo>
                        <a:cubicBezTo>
                          <a:pt x="44" y="958"/>
                          <a:pt x="6" y="742"/>
                          <a:pt x="3" y="660"/>
                        </a:cubicBezTo>
                        <a:cubicBezTo>
                          <a:pt x="0" y="578"/>
                          <a:pt x="53" y="510"/>
                          <a:pt x="63" y="480"/>
                        </a:cubicBezTo>
                      </a:path>
                    </a:pathLst>
                  </a:custGeom>
                  <a:noFill/>
                  <a:ln w="38100" cap="flat" cmpd="sng">
                    <a:solidFill>
                      <a:srgbClr val="008000"/>
                    </a:solidFill>
                    <a:round/>
                    <a:headEnd/>
                    <a:tailEnd/>
                  </a:ln>
                  <a:effectLst/>
                </p:spPr>
                <p:txBody>
                  <a:bodyPr/>
                  <a:lstStyle/>
                  <a:p>
                    <a:endParaRPr lang="zh-CN" altLang="en-US"/>
                  </a:p>
                </p:txBody>
              </p:sp>
              <p:sp>
                <p:nvSpPr>
                  <p:cNvPr id="41997" name="Line 13"/>
                  <p:cNvSpPr>
                    <a:spLocks noChangeShapeType="1"/>
                  </p:cNvSpPr>
                  <p:nvPr/>
                </p:nvSpPr>
                <p:spPr bwMode="auto">
                  <a:xfrm>
                    <a:off x="2149" y="135"/>
                    <a:ext cx="0" cy="960"/>
                  </a:xfrm>
                  <a:prstGeom prst="line">
                    <a:avLst/>
                  </a:prstGeom>
                  <a:noFill/>
                  <a:ln w="38100" cap="flat" cmpd="sng">
                    <a:solidFill>
                      <a:srgbClr val="FF6600"/>
                    </a:solidFill>
                    <a:round/>
                    <a:headEnd/>
                    <a:tailEnd/>
                  </a:ln>
                  <a:effectLst/>
                </p:spPr>
                <p:txBody>
                  <a:bodyPr/>
                  <a:lstStyle/>
                  <a:p>
                    <a:endParaRPr lang="zh-CN" altLang="en-US"/>
                  </a:p>
                </p:txBody>
              </p:sp>
              <p:sp>
                <p:nvSpPr>
                  <p:cNvPr id="41998" name="Line 14"/>
                  <p:cNvSpPr>
                    <a:spLocks noChangeShapeType="1"/>
                  </p:cNvSpPr>
                  <p:nvPr/>
                </p:nvSpPr>
                <p:spPr bwMode="auto">
                  <a:xfrm>
                    <a:off x="2253" y="135"/>
                    <a:ext cx="0" cy="960"/>
                  </a:xfrm>
                  <a:prstGeom prst="line">
                    <a:avLst/>
                  </a:prstGeom>
                  <a:noFill/>
                  <a:ln w="38100" cap="flat" cmpd="sng">
                    <a:solidFill>
                      <a:srgbClr val="FF6600"/>
                    </a:solidFill>
                    <a:round/>
                    <a:headEnd/>
                    <a:tailEnd/>
                  </a:ln>
                  <a:effectLst/>
                </p:spPr>
                <p:txBody>
                  <a:bodyPr/>
                  <a:lstStyle/>
                  <a:p>
                    <a:endParaRPr lang="zh-CN" altLang="en-US"/>
                  </a:p>
                </p:txBody>
              </p:sp>
              <p:sp>
                <p:nvSpPr>
                  <p:cNvPr id="41999" name="Rectangle 15"/>
                  <p:cNvSpPr>
                    <a:spLocks noChangeArrowheads="1"/>
                  </p:cNvSpPr>
                  <p:nvPr/>
                </p:nvSpPr>
                <p:spPr bwMode="auto">
                  <a:xfrm>
                    <a:off x="1773" y="0"/>
                    <a:ext cx="90" cy="1185"/>
                  </a:xfrm>
                  <a:prstGeom prst="rect">
                    <a:avLst/>
                  </a:prstGeom>
                  <a:solidFill>
                    <a:srgbClr val="FFFFFF"/>
                  </a:solidFill>
                  <a:ln w="38100" cap="flat" cmpd="sng">
                    <a:solidFill>
                      <a:srgbClr val="FF6600"/>
                    </a:solidFill>
                    <a:miter lim="800000"/>
                    <a:headEnd/>
                    <a:tailEnd/>
                  </a:ln>
                  <a:effectLst/>
                </p:spPr>
                <p:txBody>
                  <a:bodyPr/>
                  <a:lstStyle/>
                  <a:p>
                    <a:endParaRPr lang="zh-CN" altLang="en-US"/>
                  </a:p>
                </p:txBody>
              </p:sp>
              <p:sp>
                <p:nvSpPr>
                  <p:cNvPr id="42000" name="Rectangle 16"/>
                  <p:cNvSpPr>
                    <a:spLocks noChangeArrowheads="1"/>
                  </p:cNvSpPr>
                  <p:nvPr/>
                </p:nvSpPr>
                <p:spPr bwMode="auto">
                  <a:xfrm>
                    <a:off x="2509" y="0"/>
                    <a:ext cx="90" cy="1185"/>
                  </a:xfrm>
                  <a:prstGeom prst="rect">
                    <a:avLst/>
                  </a:prstGeom>
                  <a:solidFill>
                    <a:srgbClr val="FFFFFF"/>
                  </a:solidFill>
                  <a:ln w="38100" cap="flat" cmpd="sng">
                    <a:solidFill>
                      <a:srgbClr val="FF6600"/>
                    </a:solidFill>
                    <a:miter lim="800000"/>
                    <a:headEnd/>
                    <a:tailEnd/>
                  </a:ln>
                  <a:effectLst/>
                </p:spPr>
                <p:txBody>
                  <a:bodyPr/>
                  <a:lstStyle/>
                  <a:p>
                    <a:endParaRPr lang="zh-CN" altLang="en-US"/>
                  </a:p>
                </p:txBody>
              </p:sp>
            </p:grpSp>
            <p:sp>
              <p:nvSpPr>
                <p:cNvPr id="42001" name="Line 17"/>
                <p:cNvSpPr>
                  <a:spLocks noChangeShapeType="1"/>
                </p:cNvSpPr>
                <p:nvPr/>
              </p:nvSpPr>
              <p:spPr bwMode="auto">
                <a:xfrm>
                  <a:off x="1999" y="4965"/>
                  <a:ext cx="0" cy="2625"/>
                </a:xfrm>
                <a:prstGeom prst="line">
                  <a:avLst/>
                </a:prstGeom>
                <a:noFill/>
                <a:ln w="38100" cap="flat" cmpd="sng">
                  <a:solidFill>
                    <a:srgbClr val="800080"/>
                  </a:solidFill>
                  <a:round/>
                  <a:headEnd/>
                  <a:tailEnd/>
                </a:ln>
                <a:effectLst/>
              </p:spPr>
              <p:txBody>
                <a:bodyPr/>
                <a:lstStyle/>
                <a:p>
                  <a:endParaRPr lang="zh-CN" altLang="en-US"/>
                </a:p>
              </p:txBody>
            </p:sp>
            <p:sp>
              <p:nvSpPr>
                <p:cNvPr id="42002" name="Line 18"/>
                <p:cNvSpPr>
                  <a:spLocks noChangeShapeType="1"/>
                </p:cNvSpPr>
                <p:nvPr/>
              </p:nvSpPr>
              <p:spPr bwMode="auto">
                <a:xfrm>
                  <a:off x="2405" y="4965"/>
                  <a:ext cx="0" cy="2610"/>
                </a:xfrm>
                <a:prstGeom prst="line">
                  <a:avLst/>
                </a:prstGeom>
                <a:noFill/>
                <a:ln w="38100" cap="flat" cmpd="sng">
                  <a:solidFill>
                    <a:srgbClr val="800080"/>
                  </a:solidFill>
                  <a:round/>
                  <a:headEnd/>
                  <a:tailEnd/>
                </a:ln>
                <a:effectLst/>
              </p:spPr>
              <p:txBody>
                <a:bodyPr/>
                <a:lstStyle/>
                <a:p>
                  <a:endParaRPr lang="zh-CN" altLang="en-US"/>
                </a:p>
              </p:txBody>
            </p:sp>
            <p:sp>
              <p:nvSpPr>
                <p:cNvPr id="42003" name="AutoShape 19"/>
                <p:cNvSpPr>
                  <a:spLocks noChangeArrowheads="1"/>
                </p:cNvSpPr>
                <p:nvPr/>
              </p:nvSpPr>
              <p:spPr bwMode="auto">
                <a:xfrm>
                  <a:off x="1923" y="5535"/>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04" name="AutoShape 20"/>
                <p:cNvSpPr>
                  <a:spLocks noChangeArrowheads="1"/>
                </p:cNvSpPr>
                <p:nvPr/>
              </p:nvSpPr>
              <p:spPr bwMode="auto">
                <a:xfrm>
                  <a:off x="2313" y="5550"/>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05" name="Line 21"/>
                <p:cNvSpPr>
                  <a:spLocks noChangeShapeType="1"/>
                </p:cNvSpPr>
                <p:nvPr/>
              </p:nvSpPr>
              <p:spPr bwMode="auto">
                <a:xfrm flipV="1">
                  <a:off x="1983" y="5640"/>
                  <a:ext cx="3016" cy="750"/>
                </a:xfrm>
                <a:prstGeom prst="line">
                  <a:avLst/>
                </a:prstGeom>
                <a:noFill/>
                <a:ln w="38100" cap="flat" cmpd="sng">
                  <a:solidFill>
                    <a:srgbClr val="800080"/>
                  </a:solidFill>
                  <a:round/>
                  <a:headEnd/>
                  <a:tailEnd/>
                </a:ln>
                <a:effectLst/>
              </p:spPr>
              <p:txBody>
                <a:bodyPr/>
                <a:lstStyle/>
                <a:p>
                  <a:endParaRPr lang="zh-CN" altLang="en-US"/>
                </a:p>
              </p:txBody>
            </p:sp>
            <p:sp>
              <p:nvSpPr>
                <p:cNvPr id="42006" name="Line 22"/>
                <p:cNvSpPr>
                  <a:spLocks noChangeShapeType="1"/>
                </p:cNvSpPr>
                <p:nvPr/>
              </p:nvSpPr>
              <p:spPr bwMode="auto">
                <a:xfrm>
                  <a:off x="4985" y="15"/>
                  <a:ext cx="0" cy="5625"/>
                </a:xfrm>
                <a:prstGeom prst="line">
                  <a:avLst/>
                </a:prstGeom>
                <a:noFill/>
                <a:ln w="38100" cap="flat" cmpd="sng">
                  <a:solidFill>
                    <a:srgbClr val="800080"/>
                  </a:solidFill>
                  <a:round/>
                  <a:headEnd/>
                  <a:tailEnd/>
                </a:ln>
                <a:effectLst/>
              </p:spPr>
              <p:txBody>
                <a:bodyPr/>
                <a:lstStyle/>
                <a:p>
                  <a:endParaRPr lang="zh-CN" altLang="en-US"/>
                </a:p>
              </p:txBody>
            </p:sp>
            <p:sp>
              <p:nvSpPr>
                <p:cNvPr id="42007" name="Line 23"/>
                <p:cNvSpPr>
                  <a:spLocks noChangeShapeType="1"/>
                </p:cNvSpPr>
                <p:nvPr/>
              </p:nvSpPr>
              <p:spPr bwMode="auto">
                <a:xfrm>
                  <a:off x="5421" y="0"/>
                  <a:ext cx="0" cy="5655"/>
                </a:xfrm>
                <a:prstGeom prst="line">
                  <a:avLst/>
                </a:prstGeom>
                <a:noFill/>
                <a:ln w="38100" cap="flat" cmpd="sng">
                  <a:solidFill>
                    <a:srgbClr val="800080"/>
                  </a:solidFill>
                  <a:round/>
                  <a:headEnd/>
                  <a:tailEnd/>
                </a:ln>
                <a:effectLst/>
              </p:spPr>
              <p:txBody>
                <a:bodyPr/>
                <a:lstStyle/>
                <a:p>
                  <a:endParaRPr lang="zh-CN" altLang="en-US"/>
                </a:p>
              </p:txBody>
            </p:sp>
            <p:sp>
              <p:nvSpPr>
                <p:cNvPr id="42008" name="AutoShape 24"/>
                <p:cNvSpPr>
                  <a:spLocks noChangeArrowheads="1"/>
                </p:cNvSpPr>
                <p:nvPr/>
              </p:nvSpPr>
              <p:spPr bwMode="auto">
                <a:xfrm>
                  <a:off x="4905" y="300"/>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09" name="AutoShape 25"/>
                <p:cNvSpPr>
                  <a:spLocks noChangeArrowheads="1"/>
                </p:cNvSpPr>
                <p:nvPr/>
              </p:nvSpPr>
              <p:spPr bwMode="auto">
                <a:xfrm>
                  <a:off x="5339" y="315"/>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10" name="Line 26"/>
                <p:cNvSpPr>
                  <a:spLocks noChangeShapeType="1"/>
                </p:cNvSpPr>
                <p:nvPr/>
              </p:nvSpPr>
              <p:spPr bwMode="auto">
                <a:xfrm flipV="1">
                  <a:off x="2389" y="5655"/>
                  <a:ext cx="3016" cy="750"/>
                </a:xfrm>
                <a:prstGeom prst="line">
                  <a:avLst/>
                </a:prstGeom>
                <a:noFill/>
                <a:ln w="38100" cap="flat" cmpd="sng">
                  <a:solidFill>
                    <a:srgbClr val="800080"/>
                  </a:solidFill>
                  <a:round/>
                  <a:headEnd/>
                  <a:tailEnd/>
                </a:ln>
                <a:effectLst/>
              </p:spPr>
              <p:txBody>
                <a:bodyPr/>
                <a:lstStyle/>
                <a:p>
                  <a:endParaRPr lang="zh-CN" altLang="en-US"/>
                </a:p>
              </p:txBody>
            </p:sp>
            <p:sp>
              <p:nvSpPr>
                <p:cNvPr id="42011" name="Line 27"/>
                <p:cNvSpPr>
                  <a:spLocks noChangeShapeType="1"/>
                </p:cNvSpPr>
                <p:nvPr/>
              </p:nvSpPr>
              <p:spPr bwMode="auto">
                <a:xfrm flipV="1">
                  <a:off x="2931" y="1545"/>
                  <a:ext cx="2052" cy="510"/>
                </a:xfrm>
                <a:prstGeom prst="line">
                  <a:avLst/>
                </a:prstGeom>
                <a:noFill/>
                <a:ln w="38100" cap="flat" cmpd="sng">
                  <a:solidFill>
                    <a:srgbClr val="800080"/>
                  </a:solidFill>
                  <a:round/>
                  <a:headEnd/>
                  <a:tailEnd/>
                </a:ln>
                <a:effectLst/>
              </p:spPr>
              <p:txBody>
                <a:bodyPr/>
                <a:lstStyle/>
                <a:p>
                  <a:endParaRPr lang="zh-CN" altLang="en-US"/>
                </a:p>
              </p:txBody>
            </p:sp>
            <p:sp>
              <p:nvSpPr>
                <p:cNvPr id="42012" name="Line 28"/>
                <p:cNvSpPr>
                  <a:spLocks noChangeShapeType="1"/>
                </p:cNvSpPr>
                <p:nvPr/>
              </p:nvSpPr>
              <p:spPr bwMode="auto">
                <a:xfrm flipV="1">
                  <a:off x="3465" y="1575"/>
                  <a:ext cx="1952" cy="495"/>
                </a:xfrm>
                <a:prstGeom prst="line">
                  <a:avLst/>
                </a:prstGeom>
                <a:noFill/>
                <a:ln w="38100" cap="flat" cmpd="sng">
                  <a:solidFill>
                    <a:srgbClr val="800080"/>
                  </a:solidFill>
                  <a:round/>
                  <a:headEnd/>
                  <a:tailEnd/>
                </a:ln>
                <a:effectLst/>
              </p:spPr>
              <p:txBody>
                <a:bodyPr/>
                <a:lstStyle/>
                <a:p>
                  <a:endParaRPr lang="zh-CN" altLang="en-US"/>
                </a:p>
              </p:txBody>
            </p:sp>
            <p:sp>
              <p:nvSpPr>
                <p:cNvPr id="42013" name="Line 29"/>
                <p:cNvSpPr>
                  <a:spLocks noChangeShapeType="1"/>
                </p:cNvSpPr>
                <p:nvPr/>
              </p:nvSpPr>
              <p:spPr bwMode="auto">
                <a:xfrm>
                  <a:off x="3485" y="2070"/>
                  <a:ext cx="0" cy="1350"/>
                </a:xfrm>
                <a:prstGeom prst="line">
                  <a:avLst/>
                </a:prstGeom>
                <a:noFill/>
                <a:ln w="38100" cap="flat" cmpd="sng">
                  <a:solidFill>
                    <a:srgbClr val="800080"/>
                  </a:solidFill>
                  <a:round/>
                  <a:headEnd/>
                  <a:tailEnd/>
                </a:ln>
                <a:effectLst/>
              </p:spPr>
              <p:txBody>
                <a:bodyPr/>
                <a:lstStyle/>
                <a:p>
                  <a:endParaRPr lang="zh-CN" altLang="en-US"/>
                </a:p>
              </p:txBody>
            </p:sp>
            <p:sp>
              <p:nvSpPr>
                <p:cNvPr id="42014" name="Line 30"/>
                <p:cNvSpPr>
                  <a:spLocks noChangeShapeType="1"/>
                </p:cNvSpPr>
                <p:nvPr/>
              </p:nvSpPr>
              <p:spPr bwMode="auto">
                <a:xfrm>
                  <a:off x="2945" y="2055"/>
                  <a:ext cx="0" cy="1365"/>
                </a:xfrm>
                <a:prstGeom prst="line">
                  <a:avLst/>
                </a:prstGeom>
                <a:noFill/>
                <a:ln w="38100" cap="flat" cmpd="sng">
                  <a:solidFill>
                    <a:srgbClr val="800080"/>
                  </a:solidFill>
                  <a:round/>
                  <a:headEnd/>
                  <a:tailEnd/>
                </a:ln>
                <a:effectLst/>
              </p:spPr>
              <p:txBody>
                <a:bodyPr/>
                <a:lstStyle/>
                <a:p>
                  <a:endParaRPr lang="zh-CN" altLang="en-US"/>
                </a:p>
              </p:txBody>
            </p:sp>
            <p:sp>
              <p:nvSpPr>
                <p:cNvPr id="42015" name="AutoShape 31"/>
                <p:cNvSpPr>
                  <a:spLocks noChangeArrowheads="1"/>
                </p:cNvSpPr>
                <p:nvPr/>
              </p:nvSpPr>
              <p:spPr bwMode="auto">
                <a:xfrm>
                  <a:off x="2881" y="2520"/>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16" name="AutoShape 32"/>
                <p:cNvSpPr>
                  <a:spLocks noChangeArrowheads="1"/>
                </p:cNvSpPr>
                <p:nvPr/>
              </p:nvSpPr>
              <p:spPr bwMode="auto">
                <a:xfrm>
                  <a:off x="3375" y="2535"/>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17" name="Line 33"/>
                <p:cNvSpPr>
                  <a:spLocks noChangeShapeType="1"/>
                </p:cNvSpPr>
                <p:nvPr/>
              </p:nvSpPr>
              <p:spPr bwMode="auto">
                <a:xfrm>
                  <a:off x="3453" y="2280"/>
                  <a:ext cx="540" cy="0"/>
                </a:xfrm>
                <a:prstGeom prst="line">
                  <a:avLst/>
                </a:prstGeom>
                <a:noFill/>
                <a:ln w="38100" cap="flat" cmpd="sng">
                  <a:solidFill>
                    <a:srgbClr val="800080"/>
                  </a:solidFill>
                  <a:round/>
                  <a:headEnd/>
                  <a:tailEnd/>
                </a:ln>
                <a:effectLst/>
              </p:spPr>
              <p:txBody>
                <a:bodyPr/>
                <a:lstStyle/>
                <a:p>
                  <a:endParaRPr lang="zh-CN" altLang="en-US"/>
                </a:p>
              </p:txBody>
            </p:sp>
            <p:sp>
              <p:nvSpPr>
                <p:cNvPr id="42018" name="Line 34"/>
                <p:cNvSpPr>
                  <a:spLocks noChangeShapeType="1"/>
                </p:cNvSpPr>
                <p:nvPr/>
              </p:nvSpPr>
              <p:spPr bwMode="auto">
                <a:xfrm>
                  <a:off x="3979" y="2280"/>
                  <a:ext cx="0" cy="1455"/>
                </a:xfrm>
                <a:prstGeom prst="line">
                  <a:avLst/>
                </a:prstGeom>
                <a:noFill/>
                <a:ln w="38100" cap="flat" cmpd="sng">
                  <a:solidFill>
                    <a:srgbClr val="800080"/>
                  </a:solidFill>
                  <a:round/>
                  <a:headEnd/>
                  <a:tailEnd/>
                </a:ln>
                <a:effectLst/>
              </p:spPr>
              <p:txBody>
                <a:bodyPr/>
                <a:lstStyle/>
                <a:p>
                  <a:endParaRPr lang="zh-CN" altLang="en-US"/>
                </a:p>
              </p:txBody>
            </p:sp>
            <p:sp>
              <p:nvSpPr>
                <p:cNvPr id="42019" name="Line 35"/>
                <p:cNvSpPr>
                  <a:spLocks noChangeShapeType="1"/>
                </p:cNvSpPr>
                <p:nvPr/>
              </p:nvSpPr>
              <p:spPr bwMode="auto">
                <a:xfrm>
                  <a:off x="2403" y="2265"/>
                  <a:ext cx="540" cy="0"/>
                </a:xfrm>
                <a:prstGeom prst="line">
                  <a:avLst/>
                </a:prstGeom>
                <a:noFill/>
                <a:ln w="38100" cap="flat" cmpd="sng">
                  <a:solidFill>
                    <a:srgbClr val="800080"/>
                  </a:solidFill>
                  <a:round/>
                  <a:headEnd/>
                  <a:tailEnd/>
                </a:ln>
                <a:effectLst/>
              </p:spPr>
              <p:txBody>
                <a:bodyPr/>
                <a:lstStyle/>
                <a:p>
                  <a:endParaRPr lang="zh-CN" altLang="en-US"/>
                </a:p>
              </p:txBody>
            </p:sp>
            <p:sp>
              <p:nvSpPr>
                <p:cNvPr id="42020" name="Line 36"/>
                <p:cNvSpPr>
                  <a:spLocks noChangeShapeType="1"/>
                </p:cNvSpPr>
                <p:nvPr/>
              </p:nvSpPr>
              <p:spPr bwMode="auto">
                <a:xfrm>
                  <a:off x="2405" y="2265"/>
                  <a:ext cx="0" cy="1455"/>
                </a:xfrm>
                <a:prstGeom prst="line">
                  <a:avLst/>
                </a:prstGeom>
                <a:noFill/>
                <a:ln w="38100" cap="flat" cmpd="sng">
                  <a:solidFill>
                    <a:srgbClr val="800080"/>
                  </a:solidFill>
                  <a:round/>
                  <a:headEnd/>
                  <a:tailEnd/>
                </a:ln>
                <a:effectLst/>
              </p:spPr>
              <p:txBody>
                <a:bodyPr/>
                <a:lstStyle/>
                <a:p>
                  <a:endParaRPr lang="zh-CN" altLang="en-US"/>
                </a:p>
              </p:txBody>
            </p:sp>
            <p:sp>
              <p:nvSpPr>
                <p:cNvPr id="42021" name="AutoShape 37"/>
                <p:cNvSpPr>
                  <a:spLocks noChangeArrowheads="1"/>
                </p:cNvSpPr>
                <p:nvPr/>
              </p:nvSpPr>
              <p:spPr bwMode="auto">
                <a:xfrm>
                  <a:off x="2311" y="2520"/>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22" name="AutoShape 38"/>
                <p:cNvSpPr>
                  <a:spLocks noChangeArrowheads="1"/>
                </p:cNvSpPr>
                <p:nvPr/>
              </p:nvSpPr>
              <p:spPr bwMode="auto">
                <a:xfrm>
                  <a:off x="3885" y="2565"/>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23" name="Line 39"/>
                <p:cNvSpPr>
                  <a:spLocks noChangeShapeType="1"/>
                </p:cNvSpPr>
                <p:nvPr/>
              </p:nvSpPr>
              <p:spPr bwMode="auto">
                <a:xfrm>
                  <a:off x="2973" y="3105"/>
                  <a:ext cx="540" cy="0"/>
                </a:xfrm>
                <a:prstGeom prst="line">
                  <a:avLst/>
                </a:prstGeom>
                <a:noFill/>
                <a:ln w="38100" cap="flat" cmpd="sng">
                  <a:solidFill>
                    <a:srgbClr val="800080"/>
                  </a:solidFill>
                  <a:round/>
                  <a:headEnd/>
                  <a:tailEnd/>
                </a:ln>
                <a:effectLst/>
              </p:spPr>
              <p:txBody>
                <a:bodyPr/>
                <a:lstStyle/>
                <a:p>
                  <a:endParaRPr lang="zh-CN" altLang="en-US"/>
                </a:p>
              </p:txBody>
            </p:sp>
            <p:sp>
              <p:nvSpPr>
                <p:cNvPr id="42024" name="AutoShape 40"/>
                <p:cNvSpPr>
                  <a:spLocks noChangeArrowheads="1"/>
                </p:cNvSpPr>
                <p:nvPr/>
              </p:nvSpPr>
              <p:spPr bwMode="auto">
                <a:xfrm rot="5400000">
                  <a:off x="3125" y="2945"/>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25" name="Rectangle 41"/>
                <p:cNvSpPr>
                  <a:spLocks noChangeArrowheads="1"/>
                </p:cNvSpPr>
                <p:nvPr/>
              </p:nvSpPr>
              <p:spPr bwMode="auto">
                <a:xfrm>
                  <a:off x="2719" y="3363"/>
                  <a:ext cx="1020" cy="510"/>
                </a:xfrm>
                <a:prstGeom prst="rect">
                  <a:avLst/>
                </a:prstGeom>
                <a:solidFill>
                  <a:srgbClr val="FFFFFF"/>
                </a:solidFill>
                <a:ln w="38100" cap="flat" cmpd="sng">
                  <a:solidFill>
                    <a:srgbClr val="000000"/>
                  </a:solidFill>
                  <a:miter lim="800000"/>
                  <a:headEnd/>
                  <a:tailEnd/>
                </a:ln>
                <a:effectLst/>
              </p:spPr>
              <p:txBody>
                <a:bodyPr lIns="0" tIns="0" rIns="0" bIns="0"/>
                <a:lstStyle/>
                <a:p>
                  <a:pPr algn="ctr"/>
                  <a:r>
                    <a:rPr lang="zh-CN" altLang="en-US" sz="1400" dirty="0">
                      <a:latin typeface="Times New Roman" pitchFamily="18" charset="0"/>
                    </a:rPr>
                    <a:t>差压计</a:t>
                  </a:r>
                </a:p>
              </p:txBody>
            </p:sp>
            <p:sp>
              <p:nvSpPr>
                <p:cNvPr id="42026" name="Rectangle 42"/>
                <p:cNvSpPr>
                  <a:spLocks noChangeArrowheads="1"/>
                </p:cNvSpPr>
                <p:nvPr/>
              </p:nvSpPr>
              <p:spPr bwMode="auto">
                <a:xfrm>
                  <a:off x="4835" y="873"/>
                  <a:ext cx="286" cy="450"/>
                </a:xfrm>
                <a:prstGeom prst="rect">
                  <a:avLst/>
                </a:prstGeom>
                <a:solidFill>
                  <a:srgbClr val="FFFFFF"/>
                </a:solidFill>
                <a:ln w="38100" cap="flat" cmpd="sng">
                  <a:solidFill>
                    <a:srgbClr val="000000"/>
                  </a:solidFill>
                  <a:miter lim="800000"/>
                  <a:headEnd/>
                  <a:tailEnd/>
                </a:ln>
                <a:effectLst/>
              </p:spPr>
              <p:txBody>
                <a:bodyPr lIns="0" tIns="0" rIns="0" bIns="0"/>
                <a:lstStyle/>
                <a:p>
                  <a:pPr algn="ctr"/>
                  <a:endParaRPr lang="zh-CN" altLang="en-US" sz="1400">
                    <a:latin typeface="Times New Roman" pitchFamily="18" charset="0"/>
                  </a:endParaRPr>
                </a:p>
              </p:txBody>
            </p:sp>
            <p:sp>
              <p:nvSpPr>
                <p:cNvPr id="42027" name="Rectangle 43"/>
                <p:cNvSpPr>
                  <a:spLocks noChangeArrowheads="1"/>
                </p:cNvSpPr>
                <p:nvPr/>
              </p:nvSpPr>
              <p:spPr bwMode="auto">
                <a:xfrm>
                  <a:off x="5285" y="858"/>
                  <a:ext cx="286" cy="450"/>
                </a:xfrm>
                <a:prstGeom prst="rect">
                  <a:avLst/>
                </a:prstGeom>
                <a:solidFill>
                  <a:srgbClr val="FFFFFF"/>
                </a:solidFill>
                <a:ln w="38100" cap="flat" cmpd="sng">
                  <a:solidFill>
                    <a:srgbClr val="000000"/>
                  </a:solidFill>
                  <a:miter lim="800000"/>
                  <a:headEnd/>
                  <a:tailEnd/>
                </a:ln>
                <a:effectLst/>
              </p:spPr>
              <p:txBody>
                <a:bodyPr lIns="0" tIns="0" rIns="0" bIns="0"/>
                <a:lstStyle/>
                <a:p>
                  <a:pPr algn="ctr"/>
                  <a:endParaRPr lang="zh-CN" altLang="en-US" sz="1400">
                    <a:latin typeface="Times New Roman" pitchFamily="18" charset="0"/>
                  </a:endParaRPr>
                </a:p>
              </p:txBody>
            </p:sp>
            <p:sp>
              <p:nvSpPr>
                <p:cNvPr id="42028" name="Rectangle 44"/>
                <p:cNvSpPr>
                  <a:spLocks noChangeArrowheads="1"/>
                </p:cNvSpPr>
                <p:nvPr/>
              </p:nvSpPr>
              <p:spPr bwMode="auto">
                <a:xfrm>
                  <a:off x="2255" y="6528"/>
                  <a:ext cx="286" cy="450"/>
                </a:xfrm>
                <a:prstGeom prst="rect">
                  <a:avLst/>
                </a:prstGeom>
                <a:solidFill>
                  <a:srgbClr val="FFFFFF"/>
                </a:solidFill>
                <a:ln w="38100" cap="flat" cmpd="sng">
                  <a:solidFill>
                    <a:srgbClr val="000000"/>
                  </a:solidFill>
                  <a:miter lim="800000"/>
                  <a:headEnd/>
                  <a:tailEnd/>
                </a:ln>
                <a:effectLst/>
              </p:spPr>
              <p:txBody>
                <a:bodyPr lIns="0" tIns="0" rIns="0" bIns="0"/>
                <a:lstStyle/>
                <a:p>
                  <a:pPr algn="ctr"/>
                  <a:endParaRPr lang="zh-CN" altLang="en-US" sz="1400">
                    <a:latin typeface="Times New Roman" pitchFamily="18" charset="0"/>
                  </a:endParaRPr>
                </a:p>
              </p:txBody>
            </p:sp>
            <p:sp>
              <p:nvSpPr>
                <p:cNvPr id="42029" name="Rectangle 45"/>
                <p:cNvSpPr>
                  <a:spLocks noChangeArrowheads="1"/>
                </p:cNvSpPr>
                <p:nvPr/>
              </p:nvSpPr>
              <p:spPr bwMode="auto">
                <a:xfrm>
                  <a:off x="1849" y="6528"/>
                  <a:ext cx="286" cy="450"/>
                </a:xfrm>
                <a:prstGeom prst="rect">
                  <a:avLst/>
                </a:prstGeom>
                <a:solidFill>
                  <a:srgbClr val="FFFFFF"/>
                </a:solidFill>
                <a:ln w="38100" cap="flat" cmpd="sng">
                  <a:solidFill>
                    <a:srgbClr val="000000"/>
                  </a:solidFill>
                  <a:miter lim="800000"/>
                  <a:headEnd/>
                  <a:tailEnd/>
                </a:ln>
                <a:effectLst/>
              </p:spPr>
              <p:txBody>
                <a:bodyPr lIns="0" tIns="0" rIns="0" bIns="0"/>
                <a:lstStyle/>
                <a:p>
                  <a:pPr algn="ctr"/>
                  <a:endParaRPr lang="zh-CN" altLang="en-US" sz="1400">
                    <a:latin typeface="Times New Roman" pitchFamily="18" charset="0"/>
                  </a:endParaRPr>
                </a:p>
              </p:txBody>
            </p:sp>
            <p:sp>
              <p:nvSpPr>
                <p:cNvPr id="42030" name="AutoShape 46"/>
                <p:cNvSpPr>
                  <a:spLocks noChangeArrowheads="1"/>
                </p:cNvSpPr>
                <p:nvPr/>
              </p:nvSpPr>
              <p:spPr bwMode="auto">
                <a:xfrm>
                  <a:off x="1923" y="7080"/>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sp>
              <p:nvSpPr>
                <p:cNvPr id="42031" name="AutoShape 47"/>
                <p:cNvSpPr>
                  <a:spLocks noChangeArrowheads="1"/>
                </p:cNvSpPr>
                <p:nvPr/>
              </p:nvSpPr>
              <p:spPr bwMode="auto">
                <a:xfrm>
                  <a:off x="2313" y="7095"/>
                  <a:ext cx="150" cy="315"/>
                </a:xfrm>
                <a:prstGeom prst="flowChartCollate">
                  <a:avLst/>
                </a:prstGeom>
                <a:solidFill>
                  <a:srgbClr val="FFFFFF"/>
                </a:solidFill>
                <a:ln w="38100" cap="flat" cmpd="sng">
                  <a:solidFill>
                    <a:srgbClr val="000000"/>
                  </a:solidFill>
                  <a:miter lim="800000"/>
                  <a:headEnd/>
                  <a:tailEnd/>
                </a:ln>
                <a:effectLst/>
              </p:spPr>
              <p:txBody>
                <a:bodyPr/>
                <a:lstStyle/>
                <a:p>
                  <a:endParaRPr lang="zh-CN" altLang="en-US"/>
                </a:p>
              </p:txBody>
            </p:sp>
          </p:grpSp>
        </p:grpSp>
        <p:grpSp>
          <p:nvGrpSpPr>
            <p:cNvPr id="42032" name="Group 48"/>
            <p:cNvGrpSpPr>
              <a:grpSpLocks/>
            </p:cNvGrpSpPr>
            <p:nvPr/>
          </p:nvGrpSpPr>
          <p:grpSpPr bwMode="auto">
            <a:xfrm>
              <a:off x="1056" y="1440"/>
              <a:ext cx="672" cy="240"/>
              <a:chOff x="0" y="0"/>
              <a:chExt cx="672" cy="240"/>
            </a:xfrm>
          </p:grpSpPr>
          <p:sp>
            <p:nvSpPr>
              <p:cNvPr id="42033" name="Text Box 49"/>
              <p:cNvSpPr txBox="1">
                <a:spLocks noChangeArrowheads="1"/>
              </p:cNvSpPr>
              <p:nvPr/>
            </p:nvSpPr>
            <p:spPr bwMode="auto">
              <a:xfrm>
                <a:off x="0" y="0"/>
                <a:ext cx="672" cy="213"/>
              </a:xfrm>
              <a:prstGeom prst="rect">
                <a:avLst/>
              </a:prstGeom>
              <a:noFill/>
              <a:ln w="9525">
                <a:noFill/>
                <a:miter lim="800000"/>
                <a:headEnd/>
                <a:tailEnd/>
              </a:ln>
              <a:effectLst/>
            </p:spPr>
            <p:txBody>
              <a:bodyPr lIns="0" tIns="0" rIns="0" bIns="0">
                <a:spAutoFit/>
              </a:bodyPr>
              <a:lstStyle/>
              <a:p>
                <a:pPr eaLnBrk="1" hangingPunct="1">
                  <a:spcBef>
                    <a:spcPct val="50000"/>
                  </a:spcBef>
                  <a:buSzPct val="90000"/>
                </a:pPr>
                <a:r>
                  <a:rPr lang="zh-CN" altLang="en-US" sz="2400" b="1">
                    <a:solidFill>
                      <a:srgbClr val="00FFFF"/>
                    </a:solidFill>
                  </a:rPr>
                  <a:t>    </a:t>
                </a:r>
                <a:r>
                  <a:rPr lang="zh-CN" altLang="en-US" sz="1600">
                    <a:solidFill>
                      <a:srgbClr val="00FFFF"/>
                    </a:solidFill>
                  </a:rPr>
                  <a:t> </a:t>
                </a:r>
                <a:r>
                  <a:rPr lang="en-US" sz="1600">
                    <a:solidFill>
                      <a:srgbClr val="00FFFF"/>
                    </a:solidFill>
                  </a:rPr>
                  <a:t>+  </a:t>
                </a:r>
                <a:r>
                  <a:rPr lang="en-US" sz="2400" b="1">
                    <a:solidFill>
                      <a:srgbClr val="00FFFF"/>
                    </a:solidFill>
                  </a:rPr>
                  <a:t>-</a:t>
                </a:r>
              </a:p>
            </p:txBody>
          </p:sp>
          <p:sp>
            <p:nvSpPr>
              <p:cNvPr id="42034" name="Line 50"/>
              <p:cNvSpPr>
                <a:spLocks noChangeShapeType="1"/>
              </p:cNvSpPr>
              <p:nvPr/>
            </p:nvSpPr>
            <p:spPr bwMode="auto">
              <a:xfrm>
                <a:off x="432" y="0"/>
                <a:ext cx="0" cy="240"/>
              </a:xfrm>
              <a:prstGeom prst="line">
                <a:avLst/>
              </a:prstGeom>
              <a:noFill/>
              <a:ln w="28575" cap="flat" cmpd="sng">
                <a:solidFill>
                  <a:schemeClr val="bg1"/>
                </a:solidFill>
                <a:round/>
                <a:headEnd/>
                <a:tailEnd/>
              </a:ln>
              <a:effectLst/>
            </p:spPr>
            <p:txBody>
              <a:bodyPr lIns="92075" tIns="46038" rIns="92075" bIns="46038"/>
              <a:lstStyle/>
              <a:p>
                <a:endParaRPr lang="zh-CN" altLang="en-US"/>
              </a:p>
            </p:txBody>
          </p:sp>
        </p:gr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down)">
                                      <p:cBhvr>
                                        <p:cTn id="7" dur="500"/>
                                        <p:tgtEl>
                                          <p:spTgt spid="4198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1988"/>
                                        </p:tgtEl>
                                        <p:attrNameLst>
                                          <p:attrName>style.visibility</p:attrName>
                                        </p:attrNameLst>
                                      </p:cBhvr>
                                      <p:to>
                                        <p:strVal val="visible"/>
                                      </p:to>
                                    </p:set>
                                    <p:animEffect transition="in" filter="blinds(horizontal)">
                                      <p:cBhvr>
                                        <p:cTn id="11" dur="500"/>
                                        <p:tgtEl>
                                          <p:spTgt spid="4198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1987">
                                            <p:txEl>
                                              <p:pRg st="0" end="0"/>
                                            </p:txEl>
                                          </p:spTgt>
                                        </p:tgtEl>
                                        <p:attrNameLst>
                                          <p:attrName>style.visibility</p:attrName>
                                        </p:attrNameLst>
                                      </p:cBhvr>
                                      <p:to>
                                        <p:strVal val="visible"/>
                                      </p:to>
                                    </p:set>
                                    <p:animEffect transition="in" filter="checkerboard(across)">
                                      <p:cBhvr>
                                        <p:cTn id="16" dur="500"/>
                                        <p:tgtEl>
                                          <p:spTgt spid="4198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1987">
                                            <p:txEl>
                                              <p:pRg st="1" end="1"/>
                                            </p:txEl>
                                          </p:spTgt>
                                        </p:tgtEl>
                                        <p:attrNameLst>
                                          <p:attrName>style.visibility</p:attrName>
                                        </p:attrNameLst>
                                      </p:cBhvr>
                                      <p:to>
                                        <p:strVal val="visible"/>
                                      </p:to>
                                    </p:set>
                                    <p:animEffect transition="in" filter="checkerboard(across)">
                                      <p:cBhvr>
                                        <p:cTn id="21"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11188" y="1339850"/>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(3)隔离器</a:t>
            </a:r>
          </a:p>
        </p:txBody>
      </p:sp>
      <p:sp>
        <p:nvSpPr>
          <p:cNvPr id="43011" name="Text Box 3"/>
          <p:cNvSpPr txBox="1">
            <a:spLocks noChangeArrowheads="1"/>
          </p:cNvSpPr>
          <p:nvPr/>
        </p:nvSpPr>
        <p:spPr bwMode="auto">
          <a:xfrm>
            <a:off x="828675" y="2060575"/>
            <a:ext cx="3059113" cy="3120854"/>
          </a:xfrm>
          <a:prstGeom prst="rect">
            <a:avLst/>
          </a:prstGeom>
          <a:noFill/>
          <a:ln w="9525">
            <a:noFill/>
            <a:miter lim="800000"/>
            <a:headEnd/>
            <a:tailEnd/>
          </a:ln>
        </p:spPr>
        <p:txBody>
          <a:bodyPr>
            <a:spAutoFit/>
          </a:bodyPr>
          <a:lstStyle/>
          <a:p>
            <a:pPr>
              <a:lnSpc>
                <a:spcPct val="120000"/>
              </a:lnSpc>
            </a:pPr>
            <a:r>
              <a:rPr lang="zh-CN" altLang="en-US" sz="2400" dirty="0">
                <a:latin typeface="楷体_GB2312" pitchFamily="49" charset="-122"/>
              </a:rPr>
              <a:t>    对于高粘度，腐蚀性强，易冻结或易析出固体颗粒的液体，应采用</a:t>
            </a:r>
            <a:r>
              <a:rPr lang="zh-CN" altLang="en-US" sz="2400" dirty="0">
                <a:solidFill>
                  <a:srgbClr val="FF33CC"/>
                </a:solidFill>
                <a:latin typeface="楷体_GB2312" pitchFamily="49" charset="-122"/>
              </a:rPr>
              <a:t>隔离器</a:t>
            </a:r>
            <a:r>
              <a:rPr lang="zh-CN" altLang="en-US" sz="2400" dirty="0">
                <a:latin typeface="楷体_GB2312" pitchFamily="49" charset="-122"/>
              </a:rPr>
              <a:t>，将被测流体与差压变送器隔开。</a:t>
            </a:r>
          </a:p>
          <a:p>
            <a:endParaRPr lang="zh-CN" altLang="en-US" sz="2400" dirty="0">
              <a:latin typeface="楷体_GB2312" pitchFamily="49" charset="-122"/>
            </a:endParaRPr>
          </a:p>
        </p:txBody>
      </p:sp>
      <p:pic>
        <p:nvPicPr>
          <p:cNvPr id="43012" name="Picture 4" descr="4-11"/>
          <p:cNvPicPr>
            <a:picLocks noChangeAspect="1" noChangeArrowheads="1"/>
          </p:cNvPicPr>
          <p:nvPr/>
        </p:nvPicPr>
        <p:blipFill>
          <a:blip r:embed="rId2" cstate="print"/>
          <a:srcRect t="3101" b="4684"/>
          <a:stretch>
            <a:fillRect/>
          </a:stretch>
        </p:blipFill>
        <p:spPr bwMode="auto">
          <a:xfrm>
            <a:off x="3995738" y="1700213"/>
            <a:ext cx="4548187" cy="3890962"/>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down)">
                                      <p:cBhvr>
                                        <p:cTn id="7" dur="500"/>
                                        <p:tgtEl>
                                          <p:spTgt spid="430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3012"/>
                                        </p:tgtEl>
                                        <p:attrNameLst>
                                          <p:attrName>style.visibility</p:attrName>
                                        </p:attrNameLst>
                                      </p:cBhvr>
                                      <p:to>
                                        <p:strVal val="visible"/>
                                      </p:to>
                                    </p:set>
                                    <p:animEffect transition="in" filter="blinds(horizontal)">
                                      <p:cBhvr>
                                        <p:cTn id="11" dur="500"/>
                                        <p:tgtEl>
                                          <p:spTgt spid="4301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3011"/>
                                        </p:tgtEl>
                                        <p:attrNameLst>
                                          <p:attrName>style.visibility</p:attrName>
                                        </p:attrNameLst>
                                      </p:cBhvr>
                                      <p:to>
                                        <p:strVal val="visible"/>
                                      </p:to>
                                    </p:set>
                                    <p:animEffect transition="in" filter="checkerboard(across)">
                                      <p:cBhvr>
                                        <p:cTn id="16"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ldLvl="0" autoUpdateAnimBg="0"/>
      <p:bldP spid="43011" grpId="0"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a:stretch>
            <a:fillRect/>
          </a:stretch>
        </p:blipFill>
        <p:spPr bwMode="auto">
          <a:xfrm>
            <a:off x="539750" y="4005263"/>
            <a:ext cx="7632700" cy="2035175"/>
          </a:xfrm>
          <a:prstGeom prst="rect">
            <a:avLst/>
          </a:prstGeom>
          <a:noFill/>
          <a:ln w="9525">
            <a:noFill/>
            <a:miter lim="800000"/>
            <a:headEnd/>
            <a:tailEnd/>
          </a:ln>
          <a:effectLst/>
        </p:spPr>
      </p:pic>
      <p:sp>
        <p:nvSpPr>
          <p:cNvPr id="44035" name="AutoShape 3"/>
          <p:cNvSpPr>
            <a:spLocks noChangeArrowheads="1"/>
          </p:cNvSpPr>
          <p:nvPr/>
        </p:nvSpPr>
        <p:spPr bwMode="auto">
          <a:xfrm flipH="1">
            <a:off x="3779838" y="3789363"/>
            <a:ext cx="649287" cy="360362"/>
          </a:xfrm>
          <a:prstGeom prst="wedgeRoundRectCallout">
            <a:avLst>
              <a:gd name="adj1" fmla="val -43750"/>
              <a:gd name="adj2" fmla="val 70000"/>
              <a:gd name="adj3" fmla="val 16667"/>
            </a:avLst>
          </a:prstGeom>
          <a:solidFill>
            <a:schemeClr val="accent1"/>
          </a:solidFill>
          <a:ln w="9525" cap="flat" cmpd="sng">
            <a:solidFill>
              <a:schemeClr val="tx1"/>
            </a:solidFill>
            <a:miter lim="800000"/>
            <a:headEnd/>
            <a:tailEnd/>
          </a:ln>
          <a:effectLst/>
        </p:spPr>
        <p:txBody>
          <a:bodyPr wrap="none" anchor="ctr"/>
          <a:lstStyle/>
          <a:p>
            <a:pPr algn="ctr"/>
            <a:r>
              <a:rPr lang="zh-CN" altLang="en-US" sz="1600"/>
              <a:t>直管段</a:t>
            </a:r>
          </a:p>
        </p:txBody>
      </p:sp>
      <p:sp>
        <p:nvSpPr>
          <p:cNvPr id="44036" name="AutoShape 4"/>
          <p:cNvSpPr>
            <a:spLocks noChangeArrowheads="1"/>
          </p:cNvSpPr>
          <p:nvPr/>
        </p:nvSpPr>
        <p:spPr bwMode="auto">
          <a:xfrm flipH="1">
            <a:off x="4572000" y="3789363"/>
            <a:ext cx="649288" cy="358775"/>
          </a:xfrm>
          <a:prstGeom prst="wedgeRoundRectCallout">
            <a:avLst>
              <a:gd name="adj1" fmla="val -43750"/>
              <a:gd name="adj2" fmla="val 70000"/>
              <a:gd name="adj3" fmla="val 16667"/>
            </a:avLst>
          </a:prstGeom>
          <a:solidFill>
            <a:schemeClr val="accent1"/>
          </a:solidFill>
          <a:ln w="9525" cap="flat" cmpd="sng">
            <a:solidFill>
              <a:schemeClr val="tx1"/>
            </a:solidFill>
            <a:miter lim="800000"/>
            <a:headEnd/>
            <a:tailEnd/>
          </a:ln>
          <a:effectLst/>
        </p:spPr>
        <p:txBody>
          <a:bodyPr wrap="none" anchor="ctr"/>
          <a:lstStyle/>
          <a:p>
            <a:pPr algn="ctr"/>
            <a:r>
              <a:rPr lang="zh-CN" altLang="en-US" sz="1600"/>
              <a:t>节流件</a:t>
            </a:r>
          </a:p>
        </p:txBody>
      </p:sp>
      <p:sp>
        <p:nvSpPr>
          <p:cNvPr id="44037" name="AutoShape 5"/>
          <p:cNvSpPr>
            <a:spLocks noChangeArrowheads="1"/>
          </p:cNvSpPr>
          <p:nvPr/>
        </p:nvSpPr>
        <p:spPr bwMode="auto">
          <a:xfrm flipH="1">
            <a:off x="6013450" y="3644900"/>
            <a:ext cx="1008063" cy="504825"/>
          </a:xfrm>
          <a:prstGeom prst="wedgeRoundRectCallout">
            <a:avLst>
              <a:gd name="adj1" fmla="val -43750"/>
              <a:gd name="adj2" fmla="val 70000"/>
              <a:gd name="adj3" fmla="val 16667"/>
            </a:avLst>
          </a:prstGeom>
          <a:solidFill>
            <a:schemeClr val="accent1"/>
          </a:solidFill>
          <a:ln w="9525" cap="flat" cmpd="sng">
            <a:solidFill>
              <a:schemeClr val="tx1"/>
            </a:solidFill>
            <a:miter lim="800000"/>
            <a:headEnd/>
            <a:tailEnd/>
          </a:ln>
          <a:effectLst/>
        </p:spPr>
        <p:txBody>
          <a:bodyPr wrap="none" anchor="ctr"/>
          <a:lstStyle/>
          <a:p>
            <a:pPr algn="ctr"/>
            <a:r>
              <a:rPr lang="zh-CN" altLang="en-US" sz="1600"/>
              <a:t>下游第一</a:t>
            </a:r>
          </a:p>
          <a:p>
            <a:pPr algn="ctr"/>
            <a:r>
              <a:rPr lang="zh-CN" altLang="en-US" sz="1600"/>
              <a:t>阻流件</a:t>
            </a:r>
          </a:p>
        </p:txBody>
      </p:sp>
      <p:sp>
        <p:nvSpPr>
          <p:cNvPr id="44038" name="AutoShape 6"/>
          <p:cNvSpPr>
            <a:spLocks noChangeArrowheads="1"/>
          </p:cNvSpPr>
          <p:nvPr/>
        </p:nvSpPr>
        <p:spPr bwMode="auto">
          <a:xfrm>
            <a:off x="2700338" y="3789363"/>
            <a:ext cx="1008062" cy="504825"/>
          </a:xfrm>
          <a:prstGeom prst="wedgeRoundRectCallout">
            <a:avLst>
              <a:gd name="adj1" fmla="val -43750"/>
              <a:gd name="adj2" fmla="val 70000"/>
              <a:gd name="adj3" fmla="val 16667"/>
            </a:avLst>
          </a:prstGeom>
          <a:solidFill>
            <a:schemeClr val="accent1"/>
          </a:solidFill>
          <a:ln w="9525" cap="flat" cmpd="sng">
            <a:solidFill>
              <a:schemeClr val="tx1"/>
            </a:solidFill>
            <a:miter lim="800000"/>
            <a:headEnd/>
            <a:tailEnd/>
          </a:ln>
          <a:effectLst/>
        </p:spPr>
        <p:txBody>
          <a:bodyPr wrap="none" anchor="ctr"/>
          <a:lstStyle/>
          <a:p>
            <a:pPr algn="ctr"/>
            <a:r>
              <a:rPr lang="zh-CN" altLang="en-US" sz="1600"/>
              <a:t>上游第一</a:t>
            </a:r>
          </a:p>
          <a:p>
            <a:pPr algn="ctr"/>
            <a:r>
              <a:rPr lang="zh-CN" altLang="en-US" sz="1600"/>
              <a:t>阻流件</a:t>
            </a:r>
          </a:p>
        </p:txBody>
      </p:sp>
      <p:sp>
        <p:nvSpPr>
          <p:cNvPr id="44039" name="AutoShape 7"/>
          <p:cNvSpPr>
            <a:spLocks noChangeArrowheads="1"/>
          </p:cNvSpPr>
          <p:nvPr/>
        </p:nvSpPr>
        <p:spPr bwMode="auto">
          <a:xfrm>
            <a:off x="1619250" y="3644900"/>
            <a:ext cx="1081088" cy="506413"/>
          </a:xfrm>
          <a:prstGeom prst="wedgeRoundRectCallout">
            <a:avLst>
              <a:gd name="adj1" fmla="val -43750"/>
              <a:gd name="adj2" fmla="val 70000"/>
              <a:gd name="adj3" fmla="val 16667"/>
            </a:avLst>
          </a:prstGeom>
          <a:solidFill>
            <a:schemeClr val="accent1"/>
          </a:solidFill>
          <a:ln w="9525" cap="flat" cmpd="sng">
            <a:solidFill>
              <a:schemeClr val="tx1"/>
            </a:solidFill>
            <a:miter lim="800000"/>
            <a:headEnd/>
            <a:tailEnd/>
          </a:ln>
          <a:effectLst/>
        </p:spPr>
        <p:txBody>
          <a:bodyPr wrap="none" anchor="ctr"/>
          <a:lstStyle/>
          <a:p>
            <a:pPr algn="ctr"/>
            <a:r>
              <a:rPr lang="zh-CN" altLang="en-US" sz="1600"/>
              <a:t>上游第二</a:t>
            </a:r>
          </a:p>
          <a:p>
            <a:pPr algn="ctr"/>
            <a:r>
              <a:rPr lang="zh-CN" altLang="en-US" sz="1600"/>
              <a:t>阻流件</a:t>
            </a:r>
          </a:p>
        </p:txBody>
      </p:sp>
      <p:sp>
        <p:nvSpPr>
          <p:cNvPr id="44040" name="Text Box 8"/>
          <p:cNvSpPr txBox="1">
            <a:spLocks noChangeArrowheads="1"/>
          </p:cNvSpPr>
          <p:nvPr/>
        </p:nvSpPr>
        <p:spPr bwMode="auto">
          <a:xfrm>
            <a:off x="539750" y="1412875"/>
            <a:ext cx="4608513" cy="517525"/>
          </a:xfrm>
          <a:prstGeom prst="rect">
            <a:avLst/>
          </a:prstGeom>
          <a:noFill/>
          <a:ln w="9525">
            <a:noFill/>
            <a:miter lim="800000"/>
            <a:headEnd/>
            <a:tailEnd/>
          </a:ln>
          <a:effectLst/>
        </p:spPr>
        <p:txBody>
          <a:bodyPr>
            <a:spAutoFit/>
          </a:bodyPr>
          <a:lstStyle/>
          <a:p>
            <a:r>
              <a:rPr lang="zh-CN" altLang="en-US" sz="2800" b="1">
                <a:solidFill>
                  <a:srgbClr val="CC0000"/>
                </a:solidFill>
                <a:latin typeface="楷体_GB2312" pitchFamily="49" charset="-122"/>
              </a:rPr>
              <a:t>5.节流式流量计安装与使用</a:t>
            </a:r>
          </a:p>
        </p:txBody>
      </p:sp>
      <p:sp>
        <p:nvSpPr>
          <p:cNvPr id="44041" name="Text Box 9"/>
          <p:cNvSpPr txBox="1">
            <a:spLocks noChangeArrowheads="1"/>
          </p:cNvSpPr>
          <p:nvPr/>
        </p:nvSpPr>
        <p:spPr bwMode="auto">
          <a:xfrm>
            <a:off x="612775" y="1989138"/>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(1)</a:t>
            </a:r>
            <a:r>
              <a:rPr lang="zh-CN" altLang="en-US" sz="2400" b="1">
                <a:solidFill>
                  <a:srgbClr val="0000FF"/>
                </a:solidFill>
              </a:rPr>
              <a:t>节流装置的安装</a:t>
            </a:r>
          </a:p>
        </p:txBody>
      </p:sp>
      <p:sp>
        <p:nvSpPr>
          <p:cNvPr id="44042" name="Text Box 10"/>
          <p:cNvSpPr txBox="1">
            <a:spLocks noChangeArrowheads="1"/>
          </p:cNvSpPr>
          <p:nvPr/>
        </p:nvSpPr>
        <p:spPr bwMode="auto">
          <a:xfrm>
            <a:off x="884238" y="2571750"/>
            <a:ext cx="7793037" cy="822325"/>
          </a:xfrm>
          <a:prstGeom prst="rect">
            <a:avLst/>
          </a:prstGeom>
          <a:noFill/>
          <a:ln w="9525">
            <a:noFill/>
            <a:miter lim="800000"/>
            <a:headEnd/>
            <a:tailEnd/>
          </a:ln>
          <a:effectLst/>
        </p:spPr>
        <p:txBody>
          <a:bodyPr>
            <a:spAutoFit/>
          </a:bodyPr>
          <a:lstStyle/>
          <a:p>
            <a:pPr>
              <a:buSzPct val="100000"/>
              <a:buFont typeface="Arial" pitchFamily="34" charset="0"/>
              <a:buChar char="Ø"/>
            </a:pPr>
            <a:r>
              <a:rPr lang="zh-CN" altLang="en-US" sz="2400">
                <a:latin typeface="楷体_GB2312" pitchFamily="49" charset="-122"/>
              </a:rPr>
              <a:t>节流装置必须安装在直管道上。</a:t>
            </a:r>
            <a:r>
              <a:rPr lang="zh-CN" altLang="en-US" sz="2400">
                <a:solidFill>
                  <a:srgbClr val="990099"/>
                </a:solidFill>
                <a:latin typeface="楷体_GB2312" pitchFamily="49" charset="-122"/>
              </a:rPr>
              <a:t>节流件前后应有足够长的直管段</a:t>
            </a:r>
            <a:r>
              <a:rPr lang="zh-CN" altLang="en-US" sz="2400" i="1">
                <a:solidFill>
                  <a:srgbClr val="990099"/>
                </a:solidFill>
                <a:latin typeface="楷体_GB2312" pitchFamily="49" charset="-122"/>
              </a:rPr>
              <a:t>L。</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wipe(down)">
                                      <p:cBhvr>
                                        <p:cTn id="7" dur="500"/>
                                        <p:tgtEl>
                                          <p:spTgt spid="440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42"/>
                                        </p:tgtEl>
                                        <p:attrNameLst>
                                          <p:attrName>style.visibility</p:attrName>
                                        </p:attrNameLst>
                                      </p:cBhvr>
                                      <p:to>
                                        <p:strVal val="visible"/>
                                      </p:to>
                                    </p:set>
                                    <p:anim calcmode="lin" valueType="num">
                                      <p:cBhvr additive="base">
                                        <p:cTn id="12" dur="500" fill="hold"/>
                                        <p:tgtEl>
                                          <p:spTgt spid="44042"/>
                                        </p:tgtEl>
                                        <p:attrNameLst>
                                          <p:attrName>ppt_x</p:attrName>
                                        </p:attrNameLst>
                                      </p:cBhvr>
                                      <p:tavLst>
                                        <p:tav tm="0">
                                          <p:val>
                                            <p:strVal val="#ppt_x"/>
                                          </p:val>
                                        </p:tav>
                                        <p:tav tm="100000">
                                          <p:val>
                                            <p:strVal val="#ppt_x"/>
                                          </p:val>
                                        </p:tav>
                                      </p:tavLst>
                                    </p:anim>
                                    <p:anim calcmode="lin" valueType="num">
                                      <p:cBhvr additive="base">
                                        <p:cTn id="13" dur="500" fill="hold"/>
                                        <p:tgtEl>
                                          <p:spTgt spid="440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4034"/>
                                        </p:tgtEl>
                                        <p:attrNameLst>
                                          <p:attrName>style.visibility</p:attrName>
                                        </p:attrNameLst>
                                      </p:cBhvr>
                                      <p:to>
                                        <p:strVal val="visible"/>
                                      </p:to>
                                    </p:set>
                                    <p:animEffect transition="in" filter="blinds(horizontal)">
                                      <p:cBhvr>
                                        <p:cTn id="18" dur="500"/>
                                        <p:tgtEl>
                                          <p:spTgt spid="440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039"/>
                                        </p:tgtEl>
                                        <p:attrNameLst>
                                          <p:attrName>style.visibility</p:attrName>
                                        </p:attrNameLst>
                                      </p:cBhvr>
                                      <p:to>
                                        <p:strVal val="visible"/>
                                      </p:to>
                                    </p:set>
                                    <p:animEffect transition="in" filter="fade">
                                      <p:cBhvr>
                                        <p:cTn id="23" dur="2000"/>
                                        <p:tgtEl>
                                          <p:spTgt spid="4403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4038"/>
                                        </p:tgtEl>
                                        <p:attrNameLst>
                                          <p:attrName>style.visibility</p:attrName>
                                        </p:attrNameLst>
                                      </p:cBhvr>
                                      <p:to>
                                        <p:strVal val="visible"/>
                                      </p:to>
                                    </p:set>
                                    <p:animEffect transition="in" filter="fade">
                                      <p:cBhvr>
                                        <p:cTn id="27" dur="2000"/>
                                        <p:tgtEl>
                                          <p:spTgt spid="44038"/>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44035"/>
                                        </p:tgtEl>
                                        <p:attrNameLst>
                                          <p:attrName>style.visibility</p:attrName>
                                        </p:attrNameLst>
                                      </p:cBhvr>
                                      <p:to>
                                        <p:strVal val="visible"/>
                                      </p:to>
                                    </p:set>
                                    <p:animEffect transition="in" filter="fade">
                                      <p:cBhvr>
                                        <p:cTn id="31" dur="2000"/>
                                        <p:tgtEl>
                                          <p:spTgt spid="44035"/>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44036"/>
                                        </p:tgtEl>
                                        <p:attrNameLst>
                                          <p:attrName>style.visibility</p:attrName>
                                        </p:attrNameLst>
                                      </p:cBhvr>
                                      <p:to>
                                        <p:strVal val="visible"/>
                                      </p:to>
                                    </p:set>
                                    <p:animEffect transition="in" filter="fade">
                                      <p:cBhvr>
                                        <p:cTn id="35" dur="2000"/>
                                        <p:tgtEl>
                                          <p:spTgt spid="44036"/>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44037"/>
                                        </p:tgtEl>
                                        <p:attrNameLst>
                                          <p:attrName>style.visibility</p:attrName>
                                        </p:attrNameLst>
                                      </p:cBhvr>
                                      <p:to>
                                        <p:strVal val="visible"/>
                                      </p:to>
                                    </p:set>
                                    <p:animEffect transition="in" filter="fade">
                                      <p:cBhvr>
                                        <p:cTn id="39"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ldLvl="0" animBg="1" autoUpdateAnimBg="0"/>
      <p:bldP spid="44036" grpId="0" bldLvl="0" animBg="1" autoUpdateAnimBg="0"/>
      <p:bldP spid="44037" grpId="0" bldLvl="0" animBg="1" autoUpdateAnimBg="0"/>
      <p:bldP spid="44038" grpId="0" bldLvl="0" animBg="1" autoUpdateAnimBg="0"/>
      <p:bldP spid="44039" grpId="0" bldLvl="0" animBg="1" autoUpdateAnimBg="0"/>
      <p:bldP spid="44041" grpId="0" bldLvl="0" autoUpdateAnimBg="0"/>
      <p:bldP spid="44042" grpId="0"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
          <p:cNvPicPr>
            <a:picLocks noGrp="1" noChangeAspect="1" noChangeArrowheads="1"/>
          </p:cNvPicPr>
          <p:nvPr>
            <p:ph idx="1"/>
          </p:nvPr>
        </p:nvPicPr>
        <p:blipFill>
          <a:blip r:embed="rId2"/>
          <a:srcRect/>
          <a:stretch>
            <a:fillRect/>
          </a:stretch>
        </p:blipFill>
        <p:spPr>
          <a:xfrm>
            <a:off x="1331913" y="1270000"/>
            <a:ext cx="6529387" cy="5373688"/>
          </a:xfrm>
          <a:noFill/>
          <a:ln/>
        </p:spPr>
      </p:pic>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12775" y="1989138"/>
            <a:ext cx="7702550" cy="968375"/>
          </a:xfrm>
          <a:prstGeom prst="rect">
            <a:avLst/>
          </a:prstGeom>
          <a:noFill/>
          <a:ln w="9525">
            <a:noFill/>
            <a:miter lim="800000"/>
            <a:headEnd/>
            <a:tailEnd/>
          </a:ln>
          <a:effectLst/>
        </p:spPr>
        <p:txBody>
          <a:bodyPr>
            <a:spAutoFit/>
          </a:bodyPr>
          <a:lstStyle/>
          <a:p>
            <a:pPr>
              <a:lnSpc>
                <a:spcPct val="120000"/>
              </a:lnSpc>
            </a:pPr>
            <a:r>
              <a:rPr lang="zh-CN" altLang="en-US" sz="2400" dirty="0">
                <a:latin typeface="楷体_GB2312" pitchFamily="49" charset="-122"/>
              </a:rPr>
              <a:t>    流体体流过管道中的阻力件时产生的压力差与流量之间有确定关系，通过测量差压值求得液体流量。 </a:t>
            </a:r>
          </a:p>
        </p:txBody>
      </p:sp>
      <p:sp>
        <p:nvSpPr>
          <p:cNvPr id="5123" name="Text Box 3"/>
          <p:cNvSpPr txBox="1">
            <a:spLocks noChangeArrowheads="1"/>
          </p:cNvSpPr>
          <p:nvPr/>
        </p:nvSpPr>
        <p:spPr bwMode="auto">
          <a:xfrm>
            <a:off x="755650" y="3070225"/>
            <a:ext cx="7691438" cy="1919288"/>
          </a:xfrm>
          <a:prstGeom prst="rect">
            <a:avLst/>
          </a:prstGeom>
          <a:noFill/>
          <a:ln w="9525">
            <a:noFill/>
            <a:miter lim="800000"/>
            <a:headEnd/>
            <a:tailEnd/>
          </a:ln>
          <a:effectLst/>
        </p:spPr>
        <p:txBody>
          <a:bodyPr>
            <a:spAutoFit/>
          </a:bodyPr>
          <a:lstStyle/>
          <a:p>
            <a:r>
              <a:rPr lang="zh-CN" altLang="en-US" sz="2400" b="1">
                <a:latin typeface="楷体_GB2312" pitchFamily="49" charset="-122"/>
              </a:rPr>
              <a:t>    产生差压的装置有多种型式，相应的有各种不同的差压式流量计，其中使用最广泛的是</a:t>
            </a:r>
            <a:r>
              <a:rPr lang="zh-CN" altLang="en-US" sz="2400">
                <a:solidFill>
                  <a:srgbClr val="FF0000"/>
                </a:solidFill>
                <a:latin typeface="楷体_GB2312" pitchFamily="49" charset="-122"/>
              </a:rPr>
              <a:t>节流式流量计</a:t>
            </a:r>
            <a:r>
              <a:rPr lang="zh-CN" altLang="en-US" sz="2400" b="1">
                <a:latin typeface="楷体_GB2312" pitchFamily="49" charset="-122"/>
              </a:rPr>
              <a:t>，其他型式的差压式流量计还有</a:t>
            </a:r>
            <a:r>
              <a:rPr lang="zh-CN" altLang="en-US" sz="2400">
                <a:solidFill>
                  <a:srgbClr val="FF0000"/>
                </a:solidFill>
                <a:latin typeface="楷体_GB2312" pitchFamily="49" charset="-122"/>
              </a:rPr>
              <a:t>均速管、弯管、靶式流量计、转子流量计</a:t>
            </a:r>
            <a:r>
              <a:rPr lang="zh-CN" altLang="en-US" sz="2400" b="1">
                <a:latin typeface="楷体_GB2312" pitchFamily="49" charset="-122"/>
              </a:rPr>
              <a:t>等等。  </a:t>
            </a:r>
            <a:endParaRPr lang="en-US" sz="2400" b="1">
              <a:latin typeface="楷体_GB2312" pitchFamily="49" charset="-122"/>
            </a:endParaRPr>
          </a:p>
          <a:p>
            <a:endParaRPr lang="en-US" sz="2400" b="1">
              <a:latin typeface="楷体_GB2312" pitchFamily="49"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heckerboard(across)">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utoUpdateAnimBg="0"/>
      <p:bldP spid="5123"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828675" y="1701800"/>
            <a:ext cx="7305675" cy="2146300"/>
          </a:xfrm>
          <a:prstGeom prst="rect">
            <a:avLst/>
          </a:prstGeom>
          <a:noFill/>
          <a:ln w="9525">
            <a:noFill/>
            <a:miter lim="800000"/>
            <a:headEnd/>
            <a:tailEnd/>
          </a:ln>
        </p:spPr>
        <p:txBody>
          <a:bodyPr>
            <a:spAutoFit/>
          </a:bodyPr>
          <a:lstStyle/>
          <a:p>
            <a:pPr>
              <a:spcAft>
                <a:spcPct val="30000"/>
              </a:spcAft>
              <a:buSzPct val="100000"/>
              <a:buFont typeface="Arial" pitchFamily="34" charset="0"/>
              <a:buChar char="Ø"/>
            </a:pPr>
            <a:r>
              <a:rPr lang="zh-CN" altLang="en-US" sz="2400">
                <a:latin typeface="楷体_GB2312" pitchFamily="49" charset="-122"/>
              </a:rPr>
              <a:t>节流元件的开孔与管道必须同轴。</a:t>
            </a:r>
          </a:p>
          <a:p>
            <a:pPr>
              <a:spcAft>
                <a:spcPct val="30000"/>
              </a:spcAft>
              <a:buSzPct val="100000"/>
              <a:buFont typeface="Wingdings" pitchFamily="2" charset="2"/>
              <a:buChar char="Ø"/>
            </a:pPr>
            <a:r>
              <a:rPr lang="zh-CN" altLang="en-US" sz="2400">
                <a:latin typeface="楷体_GB2312" pitchFamily="49" charset="-122"/>
              </a:rPr>
              <a:t>节流装置前</a:t>
            </a:r>
            <a:r>
              <a:rPr lang="en-US" sz="2400">
                <a:latin typeface="楷体_GB2312" pitchFamily="49" charset="-122"/>
              </a:rPr>
              <a:t>2</a:t>
            </a:r>
            <a:r>
              <a:rPr lang="en-US" sz="2400" i="1">
                <a:latin typeface="楷体_GB2312" pitchFamily="49" charset="-122"/>
              </a:rPr>
              <a:t>D</a:t>
            </a:r>
            <a:r>
              <a:rPr lang="zh-CN" altLang="en-US" sz="2400">
                <a:latin typeface="楷体_GB2312" pitchFamily="49" charset="-122"/>
              </a:rPr>
              <a:t>以内的管道内径</a:t>
            </a:r>
            <a:r>
              <a:rPr lang="en-US" sz="2400" i="1">
                <a:latin typeface="楷体_GB2312" pitchFamily="49" charset="-122"/>
              </a:rPr>
              <a:t>D</a:t>
            </a:r>
            <a:r>
              <a:rPr lang="en-US" sz="2400" baseline="-25000">
                <a:latin typeface="楷体_GB2312" pitchFamily="49" charset="-122"/>
              </a:rPr>
              <a:t>20</a:t>
            </a:r>
            <a:r>
              <a:rPr lang="en-US" sz="2400">
                <a:latin typeface="楷体_GB2312" pitchFamily="49" charset="-122"/>
              </a:rPr>
              <a:t>′</a:t>
            </a:r>
            <a:r>
              <a:rPr lang="zh-CN" altLang="en-US" sz="2400">
                <a:latin typeface="楷体_GB2312" pitchFamily="49" charset="-122"/>
              </a:rPr>
              <a:t>与管道内径的计算值</a:t>
            </a:r>
            <a:r>
              <a:rPr lang="en-US" sz="2400" i="1">
                <a:latin typeface="楷体_GB2312" pitchFamily="49" charset="-122"/>
              </a:rPr>
              <a:t>D</a:t>
            </a:r>
            <a:r>
              <a:rPr lang="en-US" sz="2400" baseline="-25000">
                <a:latin typeface="楷体_GB2312" pitchFamily="49" charset="-122"/>
              </a:rPr>
              <a:t>20</a:t>
            </a:r>
            <a:r>
              <a:rPr lang="zh-CN" altLang="en-US" sz="2400">
                <a:latin typeface="楷体_GB2312" pitchFamily="49" charset="-122"/>
              </a:rPr>
              <a:t>的最大偏差要小于规定限度。</a:t>
            </a:r>
          </a:p>
          <a:p>
            <a:pPr>
              <a:spcAft>
                <a:spcPct val="30000"/>
              </a:spcAft>
              <a:buSzPct val="100000"/>
              <a:buFont typeface="Wingdings" pitchFamily="2" charset="2"/>
              <a:buChar char="Ø"/>
            </a:pPr>
            <a:r>
              <a:rPr lang="zh-CN" altLang="en-US" sz="2400">
                <a:latin typeface="楷体_GB2312" pitchFamily="49" charset="-122"/>
              </a:rPr>
              <a:t>节流元件在安装之前应保护好开孔边缘的尖锐和表面光洁度。</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6">
                                            <p:txEl>
                                              <p:pRg st="1" end="1"/>
                                            </p:txEl>
                                          </p:spTgt>
                                        </p:tgtEl>
                                        <p:attrNameLst>
                                          <p:attrName>style.visibility</p:attrName>
                                        </p:attrNameLst>
                                      </p:cBhvr>
                                      <p:to>
                                        <p:strVal val="visible"/>
                                      </p:to>
                                    </p:set>
                                    <p:anim calcmode="lin" valueType="num">
                                      <p:cBhvr additive="base">
                                        <p:cTn id="13" dur="500" fill="hold"/>
                                        <p:tgtEl>
                                          <p:spTgt spid="47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6">
                                            <p:txEl>
                                              <p:pRg st="2" end="2"/>
                                            </p:txEl>
                                          </p:spTgt>
                                        </p:tgtEl>
                                        <p:attrNameLst>
                                          <p:attrName>style.visibility</p:attrName>
                                        </p:attrNameLst>
                                      </p:cBhvr>
                                      <p:to>
                                        <p:strVal val="visible"/>
                                      </p:to>
                                    </p:set>
                                    <p:anim calcmode="lin" valueType="num">
                                      <p:cBhvr additive="base">
                                        <p:cTn id="19" dur="500" fill="hold"/>
                                        <p:tgtEl>
                                          <p:spTgt spid="471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11188" y="1412875"/>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(2)</a:t>
            </a:r>
            <a:r>
              <a:rPr lang="zh-CN" altLang="en-US" sz="2400" b="1">
                <a:solidFill>
                  <a:srgbClr val="0000FF"/>
                </a:solidFill>
              </a:rPr>
              <a:t>导压管路的安装</a:t>
            </a:r>
          </a:p>
        </p:txBody>
      </p:sp>
      <p:sp>
        <p:nvSpPr>
          <p:cNvPr id="48131" name="Text Box 3"/>
          <p:cNvSpPr txBox="1">
            <a:spLocks noChangeArrowheads="1"/>
          </p:cNvSpPr>
          <p:nvPr/>
        </p:nvSpPr>
        <p:spPr bwMode="auto">
          <a:xfrm>
            <a:off x="900113" y="1989138"/>
            <a:ext cx="7488237" cy="2724150"/>
          </a:xfrm>
          <a:prstGeom prst="rect">
            <a:avLst/>
          </a:prstGeom>
          <a:noFill/>
          <a:ln w="9525">
            <a:noFill/>
            <a:miter lim="800000"/>
            <a:headEnd/>
            <a:tailEnd/>
          </a:ln>
        </p:spPr>
        <p:txBody>
          <a:bodyPr>
            <a:spAutoFit/>
          </a:bodyPr>
          <a:lstStyle/>
          <a:p>
            <a:pPr>
              <a:lnSpc>
                <a:spcPct val="120000"/>
              </a:lnSpc>
              <a:buSzPct val="100000"/>
              <a:buFont typeface="Wingdings" pitchFamily="2" charset="2"/>
              <a:buChar char="Ø"/>
            </a:pPr>
            <a:r>
              <a:rPr lang="zh-CN" altLang="en-US" sz="2400"/>
              <a:t>管道弯曲处应有均匀的圆角严防有磕碰或压扁现象。</a:t>
            </a:r>
          </a:p>
          <a:p>
            <a:pPr>
              <a:lnSpc>
                <a:spcPct val="120000"/>
              </a:lnSpc>
              <a:buSzPct val="100000"/>
              <a:buFont typeface="Wingdings" pitchFamily="2" charset="2"/>
              <a:buChar char="Ø"/>
            </a:pPr>
            <a:r>
              <a:rPr lang="zh-CN" altLang="en-US" sz="2400"/>
              <a:t>导压管应垂直或倾斜敷设。</a:t>
            </a:r>
          </a:p>
          <a:p>
            <a:pPr>
              <a:lnSpc>
                <a:spcPct val="120000"/>
              </a:lnSpc>
              <a:buSzPct val="100000"/>
              <a:buFont typeface="Wingdings" pitchFamily="2" charset="2"/>
              <a:buChar char="Ø"/>
            </a:pPr>
            <a:r>
              <a:rPr lang="zh-CN" altLang="en-US" sz="2400"/>
              <a:t>两导压管应该尽量靠近、平行敷设。</a:t>
            </a:r>
          </a:p>
          <a:p>
            <a:pPr>
              <a:lnSpc>
                <a:spcPct val="120000"/>
              </a:lnSpc>
              <a:buSzPct val="100000"/>
              <a:buFont typeface="Wingdings" pitchFamily="2" charset="2"/>
              <a:buChar char="Ø"/>
            </a:pPr>
            <a:r>
              <a:rPr lang="zh-CN" altLang="en-US" sz="2400"/>
              <a:t>导压管要采取防烘烤、防冻结等措施。</a:t>
            </a:r>
          </a:p>
          <a:p>
            <a:pPr>
              <a:lnSpc>
                <a:spcPct val="120000"/>
              </a:lnSpc>
              <a:buSzPct val="100000"/>
              <a:buFont typeface="Wingdings" pitchFamily="2" charset="2"/>
              <a:buChar char="Ø"/>
            </a:pPr>
            <a:r>
              <a:rPr lang="zh-CN" altLang="en-US" sz="2400"/>
              <a:t>全部导压管管路要密封无漏。</a:t>
            </a:r>
          </a:p>
          <a:p>
            <a:pPr>
              <a:lnSpc>
                <a:spcPct val="120000"/>
              </a:lnSpc>
              <a:buSzPct val="100000"/>
              <a:buFont typeface="Wingdings" pitchFamily="2" charset="2"/>
              <a:buChar char="Ø"/>
            </a:pPr>
            <a:r>
              <a:rPr lang="zh-CN" altLang="en-US" sz="2400"/>
              <a:t>要根据测量条件加装集气器等装置。</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down)">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 calcmode="lin" valueType="num">
                                      <p:cBhvr additive="base">
                                        <p:cTn id="12"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8131">
                                            <p:txEl>
                                              <p:pRg st="1" end="1"/>
                                            </p:txEl>
                                          </p:spTgt>
                                        </p:tgtEl>
                                        <p:attrNameLst>
                                          <p:attrName>style.visibility</p:attrName>
                                        </p:attrNameLst>
                                      </p:cBhvr>
                                      <p:to>
                                        <p:strVal val="visible"/>
                                      </p:to>
                                    </p:set>
                                    <p:anim calcmode="lin" valueType="num">
                                      <p:cBhvr additive="base">
                                        <p:cTn id="18"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8131">
                                            <p:txEl>
                                              <p:pRg st="2" end="2"/>
                                            </p:txEl>
                                          </p:spTgt>
                                        </p:tgtEl>
                                        <p:attrNameLst>
                                          <p:attrName>style.visibility</p:attrName>
                                        </p:attrNameLst>
                                      </p:cBhvr>
                                      <p:to>
                                        <p:strVal val="visible"/>
                                      </p:to>
                                    </p:set>
                                    <p:anim calcmode="lin" valueType="num">
                                      <p:cBhvr additive="base">
                                        <p:cTn id="24"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8131">
                                            <p:txEl>
                                              <p:pRg st="3" end="3"/>
                                            </p:txEl>
                                          </p:spTgt>
                                        </p:tgtEl>
                                        <p:attrNameLst>
                                          <p:attrName>style.visibility</p:attrName>
                                        </p:attrNameLst>
                                      </p:cBhvr>
                                      <p:to>
                                        <p:strVal val="visible"/>
                                      </p:to>
                                    </p:set>
                                    <p:anim calcmode="lin" valueType="num">
                                      <p:cBhvr additive="base">
                                        <p:cTn id="30"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8131">
                                            <p:txEl>
                                              <p:pRg st="4" end="4"/>
                                            </p:txEl>
                                          </p:spTgt>
                                        </p:tgtEl>
                                        <p:attrNameLst>
                                          <p:attrName>style.visibility</p:attrName>
                                        </p:attrNameLst>
                                      </p:cBhvr>
                                      <p:to>
                                        <p:strVal val="visible"/>
                                      </p:to>
                                    </p:set>
                                    <p:anim calcmode="lin" valueType="num">
                                      <p:cBhvr additive="base">
                                        <p:cTn id="36"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8131">
                                            <p:txEl>
                                              <p:pRg st="5" end="5"/>
                                            </p:txEl>
                                          </p:spTgt>
                                        </p:tgtEl>
                                        <p:attrNameLst>
                                          <p:attrName>style.visibility</p:attrName>
                                        </p:attrNameLst>
                                      </p:cBhvr>
                                      <p:to>
                                        <p:strVal val="visible"/>
                                      </p:to>
                                    </p:set>
                                    <p:anim calcmode="lin" valueType="num">
                                      <p:cBhvr additive="base">
                                        <p:cTn id="42"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547813" y="1339850"/>
            <a:ext cx="5689600" cy="3960813"/>
          </a:xfrm>
          <a:prstGeom prst="rect">
            <a:avLst/>
          </a:prstGeom>
          <a:noFill/>
          <a:ln w="9525">
            <a:noFill/>
            <a:miter lim="800000"/>
            <a:headEnd/>
            <a:tailEnd/>
          </a:ln>
          <a:effectLst/>
        </p:spPr>
      </p:pic>
      <p:sp>
        <p:nvSpPr>
          <p:cNvPr id="49155" name="Text Box 3"/>
          <p:cNvSpPr txBox="1">
            <a:spLocks noChangeArrowheads="1"/>
          </p:cNvSpPr>
          <p:nvPr/>
        </p:nvSpPr>
        <p:spPr bwMode="auto">
          <a:xfrm>
            <a:off x="1835150" y="5589588"/>
            <a:ext cx="5426075" cy="395287"/>
          </a:xfrm>
          <a:prstGeom prst="rect">
            <a:avLst/>
          </a:prstGeom>
          <a:noFill/>
          <a:ln w="9525">
            <a:noFill/>
            <a:miter lim="800000"/>
            <a:headEnd/>
            <a:tailEnd/>
          </a:ln>
        </p:spPr>
        <p:txBody>
          <a:bodyPr>
            <a:spAutoFit/>
          </a:bodyPr>
          <a:lstStyle/>
          <a:p>
            <a:r>
              <a:rPr lang="zh-CN" b="1">
                <a:effectLst>
                  <a:outerShdw blurRad="38100" dist="38100" dir="2700000" algn="tl">
                    <a:srgbClr val="C0C0C0"/>
                  </a:outerShdw>
                </a:effectLst>
                <a:latin typeface="楷体_GB2312" pitchFamily="49" charset="-122"/>
              </a:rPr>
              <a:t>液体流量测量时信号管路的敷设方式</a:t>
            </a:r>
          </a:p>
        </p:txBody>
      </p:sp>
      <p:sp>
        <p:nvSpPr>
          <p:cNvPr id="6" name="Rectangle 2"/>
          <p:cNvSpPr>
            <a:spLocks noGrp="1" noChangeArrowheads="1"/>
          </p:cNvSpPr>
          <p:nvPr>
            <p:ph type="title"/>
          </p:nvPr>
        </p:nvSpPr>
        <p:spPr>
          <a:xfrm>
            <a:off x="4976813" y="639763"/>
            <a:ext cx="3556000" cy="449262"/>
          </a:xfrm>
        </p:spPr>
        <p:txBody>
          <a:bodyPr rtlCol="0" anchor="t">
            <a:noAutofit/>
          </a:bodyPr>
          <a:lstStyle/>
          <a:p>
            <a:pPr fontAlgn="auto">
              <a:spcAft>
                <a:spcPts val="0"/>
              </a:spcAft>
              <a:defRPr/>
            </a:pPr>
            <a:r>
              <a:rPr lang="zh-CN" alt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rPr>
              <a:t>引压导管</a:t>
            </a:r>
          </a:p>
        </p:txBody>
      </p:sp>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idx="1"/>
          </p:nvPr>
        </p:nvSpPr>
        <p:spPr/>
        <p:txBody>
          <a:bodyPr/>
          <a:lstStyle/>
          <a:p>
            <a:r>
              <a:rPr lang="zh-CN" altLang="en-US"/>
              <a:t>被测流体为清洁液体时，引压导管安装方式：</a:t>
            </a:r>
          </a:p>
        </p:txBody>
      </p:sp>
      <p:sp>
        <p:nvSpPr>
          <p:cNvPr id="6" name="Rectangle 6"/>
          <p:cNvSpPr>
            <a:spLocks noGrp="1" noChangeArrowheads="1"/>
          </p:cNvSpPr>
          <p:nvPr>
            <p:ph type="sldNum" sz="quarter" idx="12"/>
          </p:nvPr>
        </p:nvSpPr>
        <p:spPr/>
        <p:txBody>
          <a:bodyPr anchor="b"/>
          <a:lstStyle/>
          <a:p>
            <a:fld id="{38E1546D-557F-403C-BA18-DE8B73927CDA}" type="slidenum">
              <a:rPr lang="en-US" altLang="zh-CN" sz="1000">
                <a:effectLst>
                  <a:outerShdw blurRad="38100" dist="38100" dir="2700000" algn="tl">
                    <a:srgbClr val="C0C0C0"/>
                  </a:outerShdw>
                </a:effectLst>
              </a:rPr>
              <a:pPr/>
              <a:t>43</a:t>
            </a:fld>
            <a:endParaRPr lang="en-US" altLang="zh-CN" sz="1000">
              <a:effectLst>
                <a:outerShdw blurRad="38100" dist="38100" dir="2700000" algn="tl">
                  <a:srgbClr val="C0C0C0"/>
                </a:outerShdw>
              </a:effectLst>
            </a:endParaRPr>
          </a:p>
        </p:txBody>
      </p:sp>
      <p:sp>
        <p:nvSpPr>
          <p:cNvPr id="120834" name="Rectangle 2"/>
          <p:cNvSpPr>
            <a:spLocks noGrp="1" noChangeArrowheads="1"/>
          </p:cNvSpPr>
          <p:nvPr>
            <p:ph type="title"/>
          </p:nvPr>
        </p:nvSpPr>
        <p:spPr/>
        <p:txBody>
          <a:bodyPr rtlCol="0" anchor="t">
            <a:noAutofit/>
          </a:bodyPr>
          <a:lstStyle/>
          <a:p>
            <a:pPr fontAlgn="auto">
              <a:spcAft>
                <a:spcPts val="0"/>
              </a:spcAft>
              <a:defRPr/>
            </a:pPr>
            <a:r>
              <a:rPr lang="zh-CN" alt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rPr>
              <a:t>引压导管</a:t>
            </a:r>
          </a:p>
        </p:txBody>
      </p:sp>
      <p:pic>
        <p:nvPicPr>
          <p:cNvPr id="37892" name="Picture 4"/>
          <p:cNvPicPr>
            <a:picLocks noChangeAspect="1" noChangeArrowheads="1"/>
          </p:cNvPicPr>
          <p:nvPr/>
        </p:nvPicPr>
        <p:blipFill>
          <a:blip r:embed="rId2"/>
          <a:srcRect/>
          <a:stretch>
            <a:fillRect/>
          </a:stretch>
        </p:blipFill>
        <p:spPr bwMode="auto">
          <a:xfrm>
            <a:off x="1042988" y="2205038"/>
            <a:ext cx="6705600" cy="3860800"/>
          </a:xfrm>
          <a:prstGeom prst="rect">
            <a:avLst/>
          </a:prstGeom>
          <a:noFill/>
          <a:ln w="9525">
            <a:noFill/>
            <a:miter lim="800000"/>
            <a:headEnd/>
            <a:tailEnd/>
          </a:ln>
        </p:spPr>
      </p:pic>
      <p:sp>
        <p:nvSpPr>
          <p:cNvPr id="37893" name="Text Box 5"/>
          <p:cNvSpPr txBox="1">
            <a:spLocks noChangeArrowheads="1"/>
          </p:cNvSpPr>
          <p:nvPr/>
        </p:nvSpPr>
        <p:spPr bwMode="auto">
          <a:xfrm>
            <a:off x="900113" y="6092825"/>
            <a:ext cx="7772400" cy="366713"/>
          </a:xfrm>
          <a:prstGeom prst="rect">
            <a:avLst/>
          </a:prstGeom>
          <a:noFill/>
          <a:ln w="19050">
            <a:noFill/>
            <a:miter lim="800000"/>
            <a:headEnd/>
            <a:tailEnd/>
          </a:ln>
        </p:spPr>
        <p:txBody>
          <a:bodyPr>
            <a:spAutoFit/>
          </a:bodyPr>
          <a:lstStyle/>
          <a:p>
            <a:pPr>
              <a:spcBef>
                <a:spcPct val="50000"/>
              </a:spcBef>
            </a:pPr>
            <a:r>
              <a:rPr lang="zh-CN" altLang="en-US" sz="1800" b="1">
                <a:latin typeface="楷体_GB2312" pitchFamily="49" charset="-122"/>
                <a:ea typeface="楷体_GB2312" pitchFamily="49" charset="-122"/>
              </a:rPr>
              <a:t>垂直管道差压仪表在管道下方               差压仪表在管道上方 </a:t>
            </a:r>
          </a:p>
        </p:txBody>
      </p:sp>
    </p:spTree>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idx="1"/>
          </p:nvPr>
        </p:nvSpPr>
        <p:spPr/>
        <p:txBody>
          <a:bodyPr/>
          <a:lstStyle/>
          <a:p>
            <a:r>
              <a:rPr lang="zh-CN" altLang="en-US"/>
              <a:t>被测流体为清洁的干燥气体时，引压导管安装方式：</a:t>
            </a:r>
          </a:p>
        </p:txBody>
      </p:sp>
      <p:sp>
        <p:nvSpPr>
          <p:cNvPr id="6" name="Rectangle 6"/>
          <p:cNvSpPr>
            <a:spLocks noGrp="1" noChangeArrowheads="1"/>
          </p:cNvSpPr>
          <p:nvPr>
            <p:ph type="sldNum" sz="quarter" idx="12"/>
          </p:nvPr>
        </p:nvSpPr>
        <p:spPr/>
        <p:txBody>
          <a:bodyPr anchor="b"/>
          <a:lstStyle/>
          <a:p>
            <a:fld id="{53713BBE-3D0C-4A87-B0E8-98F564C46631}" type="slidenum">
              <a:rPr lang="en-US" altLang="zh-CN" sz="1000">
                <a:effectLst>
                  <a:outerShdw blurRad="38100" dist="38100" dir="2700000" algn="tl">
                    <a:srgbClr val="C0C0C0"/>
                  </a:outerShdw>
                </a:effectLst>
              </a:rPr>
              <a:pPr/>
              <a:t>44</a:t>
            </a:fld>
            <a:endParaRPr lang="en-US" altLang="zh-CN" sz="1000">
              <a:effectLst>
                <a:outerShdw blurRad="38100" dist="38100" dir="2700000" algn="tl">
                  <a:srgbClr val="C0C0C0"/>
                </a:outerShdw>
              </a:effectLst>
            </a:endParaRPr>
          </a:p>
        </p:txBody>
      </p:sp>
      <p:pic>
        <p:nvPicPr>
          <p:cNvPr id="38916" name="Picture 4"/>
          <p:cNvPicPr>
            <a:picLocks noChangeAspect="1" noChangeArrowheads="1"/>
          </p:cNvPicPr>
          <p:nvPr/>
        </p:nvPicPr>
        <p:blipFill>
          <a:blip r:embed="rId2"/>
          <a:srcRect/>
          <a:stretch>
            <a:fillRect/>
          </a:stretch>
        </p:blipFill>
        <p:spPr bwMode="auto">
          <a:xfrm>
            <a:off x="1763713" y="2205038"/>
            <a:ext cx="5753100" cy="3471862"/>
          </a:xfrm>
          <a:prstGeom prst="rect">
            <a:avLst/>
          </a:prstGeom>
          <a:noFill/>
          <a:ln w="9525">
            <a:noFill/>
            <a:miter lim="800000"/>
            <a:headEnd/>
            <a:tailEnd/>
          </a:ln>
        </p:spPr>
      </p:pic>
      <p:sp>
        <p:nvSpPr>
          <p:cNvPr id="38917" name="Text Box 5"/>
          <p:cNvSpPr txBox="1">
            <a:spLocks noChangeArrowheads="1"/>
          </p:cNvSpPr>
          <p:nvPr/>
        </p:nvSpPr>
        <p:spPr bwMode="auto">
          <a:xfrm>
            <a:off x="1116013" y="5949950"/>
            <a:ext cx="7086600" cy="366713"/>
          </a:xfrm>
          <a:prstGeom prst="rect">
            <a:avLst/>
          </a:prstGeom>
          <a:noFill/>
          <a:ln w="19050">
            <a:noFill/>
            <a:miter lim="800000"/>
            <a:headEnd/>
            <a:tailEnd/>
          </a:ln>
        </p:spPr>
        <p:txBody>
          <a:bodyPr>
            <a:spAutoFit/>
          </a:bodyPr>
          <a:lstStyle/>
          <a:p>
            <a:pPr algn="just">
              <a:spcBef>
                <a:spcPct val="50000"/>
              </a:spcBef>
            </a:pPr>
            <a:r>
              <a:rPr lang="zh-CN" altLang="en-US" sz="1800" b="1">
                <a:latin typeface="楷体_GB2312" pitchFamily="49" charset="-122"/>
                <a:ea typeface="楷体_GB2312" pitchFamily="49" charset="-122"/>
              </a:rPr>
              <a:t>垂直管道差压仪表在管道下方          差压仪表在管道上方</a:t>
            </a:r>
          </a:p>
        </p:txBody>
      </p:sp>
      <p:sp>
        <p:nvSpPr>
          <p:cNvPr id="8" name="Rectangle 2"/>
          <p:cNvSpPr>
            <a:spLocks noGrp="1" noChangeArrowheads="1"/>
          </p:cNvSpPr>
          <p:nvPr>
            <p:ph type="title"/>
          </p:nvPr>
        </p:nvSpPr>
        <p:spPr>
          <a:xfrm>
            <a:off x="4976813" y="639763"/>
            <a:ext cx="3556000" cy="449262"/>
          </a:xfrm>
        </p:spPr>
        <p:txBody>
          <a:bodyPr rtlCol="0" anchor="t">
            <a:noAutofit/>
          </a:bodyPr>
          <a:lstStyle/>
          <a:p>
            <a:pPr fontAlgn="auto">
              <a:spcAft>
                <a:spcPts val="0"/>
              </a:spcAft>
              <a:defRPr/>
            </a:pPr>
            <a:r>
              <a:rPr lang="zh-CN" alt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rPr>
              <a:t>引压导管</a:t>
            </a:r>
          </a:p>
        </p:txBody>
      </p:sp>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1"/>
          </p:nvPr>
        </p:nvSpPr>
        <p:spPr/>
        <p:txBody>
          <a:bodyPr/>
          <a:lstStyle/>
          <a:p>
            <a:r>
              <a:rPr lang="zh-CN" altLang="en-US"/>
              <a:t>被测流体为蒸汽时，引压导管安装方式：</a:t>
            </a:r>
          </a:p>
        </p:txBody>
      </p:sp>
      <p:sp>
        <p:nvSpPr>
          <p:cNvPr id="6" name="Rectangle 6"/>
          <p:cNvSpPr>
            <a:spLocks noGrp="1" noChangeArrowheads="1"/>
          </p:cNvSpPr>
          <p:nvPr>
            <p:ph type="sldNum" sz="quarter" idx="12"/>
          </p:nvPr>
        </p:nvSpPr>
        <p:spPr/>
        <p:txBody>
          <a:bodyPr anchor="b"/>
          <a:lstStyle/>
          <a:p>
            <a:fld id="{26DFA8A5-39C9-4140-92CD-C5EE3125BC8C}" type="slidenum">
              <a:rPr lang="en-US" altLang="zh-CN" sz="1000">
                <a:effectLst>
                  <a:outerShdw blurRad="38100" dist="38100" dir="2700000" algn="tl">
                    <a:srgbClr val="C0C0C0"/>
                  </a:outerShdw>
                </a:effectLst>
              </a:rPr>
              <a:pPr/>
              <a:t>45</a:t>
            </a:fld>
            <a:endParaRPr lang="en-US" altLang="zh-CN" sz="1000">
              <a:effectLst>
                <a:outerShdw blurRad="38100" dist="38100" dir="2700000" algn="tl">
                  <a:srgbClr val="C0C0C0"/>
                </a:outerShdw>
              </a:effectLst>
            </a:endParaRPr>
          </a:p>
        </p:txBody>
      </p:sp>
      <p:pic>
        <p:nvPicPr>
          <p:cNvPr id="39940" name="Picture 4"/>
          <p:cNvPicPr>
            <a:picLocks noChangeAspect="1" noChangeArrowheads="1"/>
          </p:cNvPicPr>
          <p:nvPr/>
        </p:nvPicPr>
        <p:blipFill>
          <a:blip r:embed="rId2"/>
          <a:srcRect/>
          <a:stretch>
            <a:fillRect/>
          </a:stretch>
        </p:blipFill>
        <p:spPr bwMode="auto">
          <a:xfrm>
            <a:off x="1403350" y="2133600"/>
            <a:ext cx="6242050" cy="4030663"/>
          </a:xfrm>
          <a:prstGeom prst="rect">
            <a:avLst/>
          </a:prstGeom>
          <a:noFill/>
          <a:ln w="9525">
            <a:noFill/>
            <a:miter lim="800000"/>
            <a:headEnd/>
            <a:tailEnd/>
          </a:ln>
        </p:spPr>
      </p:pic>
      <p:sp>
        <p:nvSpPr>
          <p:cNvPr id="39941" name="Text Box 5"/>
          <p:cNvSpPr txBox="1">
            <a:spLocks noChangeArrowheads="1"/>
          </p:cNvSpPr>
          <p:nvPr/>
        </p:nvSpPr>
        <p:spPr bwMode="auto">
          <a:xfrm>
            <a:off x="1187450" y="6237288"/>
            <a:ext cx="6858000" cy="366712"/>
          </a:xfrm>
          <a:prstGeom prst="rect">
            <a:avLst/>
          </a:prstGeom>
          <a:noFill/>
          <a:ln w="19050">
            <a:noFill/>
            <a:miter lim="800000"/>
            <a:headEnd/>
            <a:tailEnd/>
          </a:ln>
        </p:spPr>
        <p:txBody>
          <a:bodyPr>
            <a:spAutoFit/>
          </a:bodyPr>
          <a:lstStyle/>
          <a:p>
            <a:pPr algn="ctr">
              <a:spcBef>
                <a:spcPct val="50000"/>
              </a:spcBef>
            </a:pPr>
            <a:r>
              <a:rPr lang="zh-CN" altLang="en-US" sz="1800" b="1">
                <a:latin typeface="楷体_GB2312" pitchFamily="49" charset="-122"/>
                <a:ea typeface="楷体_GB2312" pitchFamily="49" charset="-122"/>
              </a:rPr>
              <a:t>测量蒸汽时的安装图示意图 </a:t>
            </a:r>
          </a:p>
        </p:txBody>
      </p:sp>
      <p:sp>
        <p:nvSpPr>
          <p:cNvPr id="8" name="Rectangle 2"/>
          <p:cNvSpPr>
            <a:spLocks noGrp="1" noChangeArrowheads="1"/>
          </p:cNvSpPr>
          <p:nvPr>
            <p:ph type="title"/>
          </p:nvPr>
        </p:nvSpPr>
        <p:spPr>
          <a:xfrm>
            <a:off x="4976813" y="639763"/>
            <a:ext cx="3556000" cy="449262"/>
          </a:xfrm>
        </p:spPr>
        <p:txBody>
          <a:bodyPr rtlCol="0" anchor="t">
            <a:noAutofit/>
          </a:bodyPr>
          <a:lstStyle/>
          <a:p>
            <a:pPr fontAlgn="auto">
              <a:spcAft>
                <a:spcPts val="0"/>
              </a:spcAft>
              <a:defRPr/>
            </a:pPr>
            <a:r>
              <a:rPr lang="zh-CN" alt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rPr>
              <a:t>引压导管</a:t>
            </a:r>
          </a:p>
        </p:txBody>
      </p:sp>
    </p:spTree>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p:txBody>
          <a:bodyPr/>
          <a:lstStyle/>
          <a:p>
            <a:r>
              <a:rPr lang="zh-CN" altLang="en-US"/>
              <a:t>被测流体为洁净湿气体时，引压导管安装方式：</a:t>
            </a:r>
          </a:p>
        </p:txBody>
      </p:sp>
      <p:sp>
        <p:nvSpPr>
          <p:cNvPr id="6" name="Rectangle 6"/>
          <p:cNvSpPr>
            <a:spLocks noGrp="1" noChangeArrowheads="1"/>
          </p:cNvSpPr>
          <p:nvPr>
            <p:ph type="sldNum" sz="quarter" idx="12"/>
          </p:nvPr>
        </p:nvSpPr>
        <p:spPr/>
        <p:txBody>
          <a:bodyPr anchor="b"/>
          <a:lstStyle/>
          <a:p>
            <a:fld id="{19CED6C1-C8DF-4BD7-AC82-1BFCA86F1B92}" type="slidenum">
              <a:rPr lang="en-US" altLang="zh-CN" sz="1000">
                <a:effectLst>
                  <a:outerShdw blurRad="38100" dist="38100" dir="2700000" algn="tl">
                    <a:srgbClr val="C0C0C0"/>
                  </a:outerShdw>
                </a:effectLst>
              </a:rPr>
              <a:pPr/>
              <a:t>46</a:t>
            </a:fld>
            <a:endParaRPr lang="en-US" altLang="zh-CN" sz="1000">
              <a:effectLst>
                <a:outerShdw blurRad="38100" dist="38100" dir="2700000" algn="tl">
                  <a:srgbClr val="C0C0C0"/>
                </a:outerShdw>
              </a:effectLst>
            </a:endParaRPr>
          </a:p>
        </p:txBody>
      </p:sp>
      <p:pic>
        <p:nvPicPr>
          <p:cNvPr id="40964" name="Picture 4"/>
          <p:cNvPicPr>
            <a:picLocks noChangeAspect="1" noChangeArrowheads="1"/>
          </p:cNvPicPr>
          <p:nvPr/>
        </p:nvPicPr>
        <p:blipFill>
          <a:blip r:embed="rId2"/>
          <a:srcRect/>
          <a:stretch>
            <a:fillRect/>
          </a:stretch>
        </p:blipFill>
        <p:spPr bwMode="auto">
          <a:xfrm>
            <a:off x="2051050" y="2260600"/>
            <a:ext cx="6248400" cy="4230688"/>
          </a:xfrm>
          <a:prstGeom prst="rect">
            <a:avLst/>
          </a:prstGeom>
          <a:noFill/>
          <a:ln w="9525">
            <a:noFill/>
            <a:miter lim="800000"/>
            <a:headEnd/>
            <a:tailEnd/>
          </a:ln>
        </p:spPr>
      </p:pic>
      <p:sp>
        <p:nvSpPr>
          <p:cNvPr id="40965" name="Text Box 5"/>
          <p:cNvSpPr txBox="1">
            <a:spLocks noChangeArrowheads="1"/>
          </p:cNvSpPr>
          <p:nvPr/>
        </p:nvSpPr>
        <p:spPr bwMode="auto">
          <a:xfrm>
            <a:off x="2051050" y="6491288"/>
            <a:ext cx="5410200" cy="366712"/>
          </a:xfrm>
          <a:prstGeom prst="rect">
            <a:avLst/>
          </a:prstGeom>
          <a:noFill/>
          <a:ln w="19050">
            <a:noFill/>
            <a:miter lim="800000"/>
            <a:headEnd/>
            <a:tailEnd/>
          </a:ln>
        </p:spPr>
        <p:txBody>
          <a:bodyPr>
            <a:spAutoFit/>
          </a:bodyPr>
          <a:lstStyle/>
          <a:p>
            <a:pPr algn="ctr">
              <a:spcBef>
                <a:spcPct val="50000"/>
              </a:spcBef>
            </a:pPr>
            <a:r>
              <a:rPr lang="zh-CN" altLang="en-US" sz="1800" b="1">
                <a:latin typeface="楷体_GB2312" pitchFamily="49" charset="-122"/>
                <a:ea typeface="楷体_GB2312" pitchFamily="49" charset="-122"/>
              </a:rPr>
              <a:t>测量洁净湿气体时的安装图示意图</a:t>
            </a:r>
            <a:r>
              <a:rPr lang="zh-CN" altLang="en-US" sz="1800">
                <a:latin typeface="Verdana" pitchFamily="34" charset="0"/>
              </a:rPr>
              <a:t> </a:t>
            </a:r>
          </a:p>
        </p:txBody>
      </p:sp>
      <p:sp>
        <p:nvSpPr>
          <p:cNvPr id="8" name="Rectangle 2"/>
          <p:cNvSpPr>
            <a:spLocks noGrp="1" noChangeArrowheads="1"/>
          </p:cNvSpPr>
          <p:nvPr>
            <p:ph type="title"/>
          </p:nvPr>
        </p:nvSpPr>
        <p:spPr>
          <a:xfrm>
            <a:off x="4976813" y="639763"/>
            <a:ext cx="3556000" cy="449262"/>
          </a:xfrm>
        </p:spPr>
        <p:txBody>
          <a:bodyPr rtlCol="0" anchor="t">
            <a:noAutofit/>
          </a:bodyPr>
          <a:lstStyle/>
          <a:p>
            <a:pPr fontAlgn="auto">
              <a:spcAft>
                <a:spcPts val="0"/>
              </a:spcAft>
              <a:defRPr/>
            </a:pPr>
            <a:r>
              <a:rPr lang="zh-CN" alt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rPr>
              <a:t>引压导管</a:t>
            </a:r>
          </a:p>
        </p:txBody>
      </p:sp>
    </p:spTree>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idx="1"/>
          </p:nvPr>
        </p:nvSpPr>
        <p:spPr/>
        <p:txBody>
          <a:bodyPr/>
          <a:lstStyle/>
          <a:p>
            <a:r>
              <a:rPr lang="zh-CN" altLang="en-US" dirty="0"/>
              <a:t>由流量基本方程式可以看出，</a:t>
            </a:r>
            <a:r>
              <a:rPr lang="zh-CN" altLang="en-US" dirty="0">
                <a:solidFill>
                  <a:srgbClr val="FF3300"/>
                </a:solidFill>
              </a:rPr>
              <a:t>被测流量与差压</a:t>
            </a:r>
            <a:r>
              <a:rPr lang="en-US" altLang="zh-CN" dirty="0" err="1">
                <a:solidFill>
                  <a:srgbClr val="FF3300"/>
                </a:solidFill>
              </a:rPr>
              <a:t>Δp</a:t>
            </a:r>
            <a:r>
              <a:rPr lang="zh-CN" altLang="en-US" dirty="0">
                <a:solidFill>
                  <a:srgbClr val="FF3300"/>
                </a:solidFill>
              </a:rPr>
              <a:t>成平方根关系</a:t>
            </a:r>
            <a:r>
              <a:rPr lang="en-US" altLang="zh-CN" dirty="0">
                <a:solidFill>
                  <a:srgbClr val="FF3300"/>
                </a:solidFill>
              </a:rPr>
              <a:t>;</a:t>
            </a:r>
          </a:p>
          <a:p>
            <a:r>
              <a:rPr lang="zh-CN" altLang="en-US" dirty="0"/>
              <a:t>对于直接配用差压变送器显示流量时，流量标尺是非线性的，为了得到线性刻度，可加开方运算电路或加开方器。</a:t>
            </a:r>
          </a:p>
          <a:p>
            <a:r>
              <a:rPr lang="zh-CN" altLang="en-US" dirty="0"/>
              <a:t>如差压变送器带有开方运算，变送器的输出电流就与流量成线性关系。显示仪表则显示流量的大小。</a:t>
            </a:r>
          </a:p>
          <a:p>
            <a:endParaRPr lang="zh-CN" altLang="en-US" dirty="0"/>
          </a:p>
        </p:txBody>
      </p:sp>
      <p:sp>
        <p:nvSpPr>
          <p:cNvPr id="5" name="Rectangle 6"/>
          <p:cNvSpPr>
            <a:spLocks noGrp="1" noChangeArrowheads="1"/>
          </p:cNvSpPr>
          <p:nvPr>
            <p:ph type="sldNum" sz="quarter" idx="12"/>
          </p:nvPr>
        </p:nvSpPr>
        <p:spPr/>
        <p:txBody>
          <a:bodyPr anchor="b"/>
          <a:lstStyle/>
          <a:p>
            <a:fld id="{400F9B8E-8D86-4AED-9946-2B11075B2034}" type="slidenum">
              <a:rPr lang="en-US" altLang="zh-CN" sz="1000">
                <a:effectLst>
                  <a:outerShdw blurRad="38100" dist="38100" dir="2700000" algn="tl">
                    <a:srgbClr val="C0C0C0"/>
                  </a:outerShdw>
                </a:effectLst>
              </a:rPr>
              <a:pPr/>
              <a:t>47</a:t>
            </a:fld>
            <a:endParaRPr lang="en-US" altLang="zh-CN" sz="1000">
              <a:effectLst>
                <a:outerShdw blurRad="38100" dist="38100" dir="2700000" algn="tl">
                  <a:srgbClr val="C0C0C0"/>
                </a:outerShdw>
              </a:effectLst>
            </a:endParaRPr>
          </a:p>
        </p:txBody>
      </p:sp>
      <p:sp>
        <p:nvSpPr>
          <p:cNvPr id="124930" name="Rectangle 2"/>
          <p:cNvSpPr>
            <a:spLocks noGrp="1" noChangeArrowheads="1"/>
          </p:cNvSpPr>
          <p:nvPr>
            <p:ph type="title"/>
          </p:nvPr>
        </p:nvSpPr>
        <p:spPr/>
        <p:txBody>
          <a:bodyPr rtlCol="0" anchor="t">
            <a:normAutofit fontScale="90000"/>
          </a:bodyPr>
          <a:lstStyle/>
          <a:p>
            <a:pPr fontAlgn="auto">
              <a:spcAft>
                <a:spcPts val="0"/>
              </a:spcAft>
              <a:defRPr/>
            </a:pPr>
            <a:r>
              <a:rPr lang="zh-CN" alt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差压变送器</a:t>
            </a:r>
          </a:p>
        </p:txBody>
      </p:sp>
      <p:pic>
        <p:nvPicPr>
          <p:cNvPr id="41988" name="Picture 4"/>
          <p:cNvPicPr>
            <a:picLocks noChangeAspect="1" noChangeArrowheads="1"/>
          </p:cNvPicPr>
          <p:nvPr/>
        </p:nvPicPr>
        <p:blipFill>
          <a:blip r:embed="rId2"/>
          <a:srcRect/>
          <a:stretch>
            <a:fillRect/>
          </a:stretch>
        </p:blipFill>
        <p:spPr bwMode="auto">
          <a:xfrm>
            <a:off x="2714612" y="4822779"/>
            <a:ext cx="2143140" cy="1611369"/>
          </a:xfrm>
          <a:prstGeom prst="rect">
            <a:avLst/>
          </a:prstGeom>
          <a:noFill/>
          <a:ln w="9525">
            <a:noFill/>
            <a:miter lim="800000"/>
            <a:headEnd/>
            <a:tailEnd/>
          </a:ln>
        </p:spPr>
      </p:pic>
    </p:spTree>
  </p:cSld>
  <p:clrMapOvr>
    <a:masterClrMapping/>
  </p:clrMapOvr>
  <p:transition spd="med">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nchor="b"/>
          <a:lstStyle/>
          <a:p>
            <a:fld id="{2C649AAA-AC36-46CE-A7F7-BB818BF2D7CD}" type="slidenum">
              <a:rPr lang="en-US" altLang="zh-CN" sz="1000">
                <a:effectLst>
                  <a:outerShdw blurRad="38100" dist="38100" dir="2700000" algn="tl">
                    <a:srgbClr val="C0C0C0"/>
                  </a:outerShdw>
                </a:effectLst>
              </a:rPr>
              <a:pPr/>
              <a:t>48</a:t>
            </a:fld>
            <a:endParaRPr lang="en-US" altLang="zh-CN" sz="1000">
              <a:effectLst>
                <a:outerShdw blurRad="38100" dist="38100" dir="2700000" algn="tl">
                  <a:srgbClr val="C0C0C0"/>
                </a:outerShdw>
              </a:effectLst>
            </a:endParaRPr>
          </a:p>
        </p:txBody>
      </p:sp>
      <p:pic>
        <p:nvPicPr>
          <p:cNvPr id="43011" name="Picture 9" descr="20100710082908493"/>
          <p:cNvPicPr>
            <a:picLocks noChangeAspect="1" noChangeArrowheads="1"/>
          </p:cNvPicPr>
          <p:nvPr/>
        </p:nvPicPr>
        <p:blipFill>
          <a:blip r:embed="rId2"/>
          <a:srcRect l="15111" r="19333"/>
          <a:stretch>
            <a:fillRect/>
          </a:stretch>
        </p:blipFill>
        <p:spPr bwMode="auto">
          <a:xfrm>
            <a:off x="4679950" y="2348880"/>
            <a:ext cx="1873250" cy="2857500"/>
          </a:xfrm>
          <a:prstGeom prst="rect">
            <a:avLst/>
          </a:prstGeom>
          <a:noFill/>
          <a:ln w="9525">
            <a:noFill/>
            <a:miter lim="800000"/>
            <a:headEnd/>
            <a:tailEnd/>
          </a:ln>
        </p:spPr>
      </p:pic>
      <p:pic>
        <p:nvPicPr>
          <p:cNvPr id="43012"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04" r="18608"/>
          <a:stretch/>
        </p:blipFill>
        <p:spPr bwMode="auto">
          <a:xfrm>
            <a:off x="6553200" y="2060848"/>
            <a:ext cx="2141657" cy="3251936"/>
          </a:xfrm>
          <a:prstGeom prst="rect">
            <a:avLst/>
          </a:prstGeom>
          <a:noFill/>
          <a:ln w="9525">
            <a:noFill/>
            <a:miter lim="800000"/>
            <a:headEnd/>
            <a:tailEnd/>
          </a:ln>
        </p:spPr>
      </p:pic>
      <p:pic>
        <p:nvPicPr>
          <p:cNvPr id="43013" name="Picture 12" descr="未命名"/>
          <p:cNvPicPr>
            <a:picLocks noChangeAspect="1" noChangeArrowheads="1"/>
          </p:cNvPicPr>
          <p:nvPr/>
        </p:nvPicPr>
        <p:blipFill>
          <a:blip r:embed="rId4"/>
          <a:srcRect b="5627"/>
          <a:stretch>
            <a:fillRect/>
          </a:stretch>
        </p:blipFill>
        <p:spPr bwMode="auto">
          <a:xfrm>
            <a:off x="900113" y="1557338"/>
            <a:ext cx="3503612" cy="4818062"/>
          </a:xfrm>
          <a:prstGeom prst="rect">
            <a:avLst/>
          </a:prstGeom>
          <a:noFill/>
          <a:ln w="9525">
            <a:noFill/>
            <a:miter lim="800000"/>
            <a:headEnd/>
            <a:tailEnd/>
          </a:ln>
        </p:spPr>
      </p:pic>
      <p:sp>
        <p:nvSpPr>
          <p:cNvPr id="8" name="Rectangle 2"/>
          <p:cNvSpPr>
            <a:spLocks noGrp="1" noChangeArrowheads="1"/>
          </p:cNvSpPr>
          <p:nvPr>
            <p:ph type="title"/>
          </p:nvPr>
        </p:nvSpPr>
        <p:spPr>
          <a:xfrm>
            <a:off x="4976813" y="639763"/>
            <a:ext cx="3556000" cy="449262"/>
          </a:xfrm>
        </p:spPr>
        <p:txBody>
          <a:bodyPr rtlCol="0" anchor="t">
            <a:normAutofit fontScale="90000"/>
          </a:bodyPr>
          <a:lstStyle/>
          <a:p>
            <a:pPr fontAlgn="auto">
              <a:spcAft>
                <a:spcPts val="0"/>
              </a:spcAft>
              <a:defRPr/>
            </a:pPr>
            <a:r>
              <a:rPr lang="zh-CN" alt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差压变送器</a:t>
            </a:r>
          </a:p>
        </p:txBody>
      </p:sp>
    </p:spTree>
  </p:cSld>
  <p:clrMapOvr>
    <a:masterClrMapping/>
  </p:clrMapOvr>
  <p:transition spd="med">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Object 4"/>
          <p:cNvGraphicFramePr>
            <a:graphicFrameLocks noGrp="1"/>
          </p:cNvGraphicFramePr>
          <p:nvPr>
            <p:ph sz="half" idx="1"/>
          </p:nvPr>
        </p:nvGraphicFramePr>
        <p:xfrm>
          <a:off x="1116013" y="2665413"/>
          <a:ext cx="3168650" cy="2389187"/>
        </p:xfrm>
        <a:graphic>
          <a:graphicData uri="http://schemas.openxmlformats.org/presentationml/2006/ole">
            <mc:AlternateContent xmlns:mc="http://schemas.openxmlformats.org/markup-compatibility/2006">
              <mc:Choice xmlns:v="urn:schemas-microsoft-com:vml" Requires="v">
                <p:oleObj spid="_x0000_s117768" r:id="rId3" imgW="6238095" imgH="4704762" progId="PBrush">
                  <p:embed/>
                </p:oleObj>
              </mc:Choice>
              <mc:Fallback>
                <p:oleObj r:id="rId3" imgW="6238095" imgH="4704762" progId="PBrush">
                  <p:embed/>
                  <p:pic>
                    <p:nvPicPr>
                      <p:cNvPr id="0" name="Object 4"/>
                      <p:cNvPicPr>
                        <a:picLocks noGrp="1" noChangeArrowheads="1"/>
                      </p:cNvPicPr>
                      <p:nvPr/>
                    </p:nvPicPr>
                    <p:blipFill>
                      <a:blip r:embed="rId4">
                        <a:extLst>
                          <a:ext uri="{28A0092B-C50C-407E-A947-70E740481C1C}">
                            <a14:useLocalDpi xmlns:a14="http://schemas.microsoft.com/office/drawing/2010/main" val="0"/>
                          </a:ext>
                        </a:extLst>
                      </a:blip>
                      <a:srcRect l="57411" r="4283" b="7947"/>
                      <a:stretch>
                        <a:fillRect/>
                      </a:stretch>
                    </p:blipFill>
                    <p:spPr bwMode="auto">
                      <a:xfrm>
                        <a:off x="1116013" y="2665413"/>
                        <a:ext cx="316865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4034" name="Object 6"/>
          <p:cNvGraphicFramePr>
            <a:graphicFrameLocks noGrp="1"/>
          </p:cNvGraphicFramePr>
          <p:nvPr>
            <p:ph sz="half" idx="2"/>
          </p:nvPr>
        </p:nvGraphicFramePr>
        <p:xfrm>
          <a:off x="4932363" y="2647950"/>
          <a:ext cx="3024187" cy="2281238"/>
        </p:xfrm>
        <a:graphic>
          <a:graphicData uri="http://schemas.openxmlformats.org/presentationml/2006/ole">
            <mc:AlternateContent xmlns:mc="http://schemas.openxmlformats.org/markup-compatibility/2006">
              <mc:Choice xmlns:v="urn:schemas-microsoft-com:vml" Requires="v">
                <p:oleObj spid="_x0000_s117769" r:id="rId5" imgW="6238095" imgH="4704762" progId="PBrush">
                  <p:embed/>
                </p:oleObj>
              </mc:Choice>
              <mc:Fallback>
                <p:oleObj r:id="rId5" imgW="6238095" imgH="4704762" progId="PBrush">
                  <p:embed/>
                  <p:pic>
                    <p:nvPicPr>
                      <p:cNvPr id="0" name="Object 6"/>
                      <p:cNvPicPr>
                        <a:picLocks noGrp="1" noChangeArrowheads="1"/>
                      </p:cNvPicPr>
                      <p:nvPr/>
                    </p:nvPicPr>
                    <p:blipFill>
                      <a:blip r:embed="rId4">
                        <a:extLst>
                          <a:ext uri="{28A0092B-C50C-407E-A947-70E740481C1C}">
                            <a14:useLocalDpi xmlns:a14="http://schemas.microsoft.com/office/drawing/2010/main" val="0"/>
                          </a:ext>
                        </a:extLst>
                      </a:blip>
                      <a:srcRect l="4971" r="48245" b="8122"/>
                      <a:stretch>
                        <a:fillRect/>
                      </a:stretch>
                    </p:blipFill>
                    <p:spPr bwMode="auto">
                      <a:xfrm>
                        <a:off x="4932363" y="2647950"/>
                        <a:ext cx="30241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 name="Rectangle 6"/>
          <p:cNvSpPr>
            <a:spLocks noGrp="1" noChangeArrowheads="1"/>
          </p:cNvSpPr>
          <p:nvPr>
            <p:ph type="sldNum" sz="quarter" idx="12"/>
          </p:nvPr>
        </p:nvSpPr>
        <p:spPr/>
        <p:txBody>
          <a:bodyPr anchor="b"/>
          <a:lstStyle/>
          <a:p>
            <a:fld id="{40C18D4B-DE19-4EBD-83B9-6CF08E47F861}" type="slidenum">
              <a:rPr lang="en-US" altLang="zh-CN" sz="1000">
                <a:effectLst>
                  <a:outerShdw blurRad="38100" dist="38100" dir="2700000" algn="tl">
                    <a:srgbClr val="C0C0C0"/>
                  </a:outerShdw>
                </a:effectLst>
              </a:rPr>
              <a:pPr/>
              <a:t>49</a:t>
            </a:fld>
            <a:endParaRPr lang="en-US" altLang="zh-CN" sz="1000">
              <a:effectLst>
                <a:outerShdw blurRad="38100" dist="38100" dir="2700000" algn="tl">
                  <a:srgbClr val="C0C0C0"/>
                </a:outerShdw>
              </a:effectLst>
            </a:endParaRPr>
          </a:p>
        </p:txBody>
      </p:sp>
      <p:sp>
        <p:nvSpPr>
          <p:cNvPr id="7" name="Rectangle 2"/>
          <p:cNvSpPr>
            <a:spLocks noGrp="1" noChangeArrowheads="1"/>
          </p:cNvSpPr>
          <p:nvPr>
            <p:ph type="title"/>
          </p:nvPr>
        </p:nvSpPr>
        <p:spPr>
          <a:xfrm>
            <a:off x="4976813" y="639763"/>
            <a:ext cx="3556000" cy="449262"/>
          </a:xfrm>
        </p:spPr>
        <p:txBody>
          <a:bodyPr rtlCol="0" anchor="t">
            <a:normAutofit fontScale="90000"/>
          </a:bodyPr>
          <a:lstStyle/>
          <a:p>
            <a:pPr fontAlgn="auto">
              <a:spcAft>
                <a:spcPts val="0"/>
              </a:spcAft>
              <a:defRPr/>
            </a:pPr>
            <a:r>
              <a:rPr lang="zh-CN" alt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差压变送器</a:t>
            </a:r>
          </a:p>
        </p:txBody>
      </p:sp>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658813" y="1406525"/>
            <a:ext cx="3051175" cy="582613"/>
          </a:xfrm>
          <a:solidFill>
            <a:srgbClr val="003300"/>
          </a:solidFill>
          <a:ln/>
        </p:spPr>
        <p:txBody>
          <a:bodyPr/>
          <a:lstStyle/>
          <a:p>
            <a:pPr>
              <a:buFontTx/>
              <a:buNone/>
            </a:pPr>
            <a:r>
              <a:rPr lang="zh-CN" altLang="en-US" b="1" dirty="0">
                <a:solidFill>
                  <a:schemeClr val="bg1"/>
                </a:solidFill>
                <a:latin typeface="楷体_GB2312" pitchFamily="49" charset="-122"/>
                <a:ea typeface="楷体_GB2312" pitchFamily="49" charset="-122"/>
              </a:rPr>
              <a:t>一 节流式流量计</a:t>
            </a:r>
          </a:p>
        </p:txBody>
      </p:sp>
      <p:sp>
        <p:nvSpPr>
          <p:cNvPr id="6148" name="Text Box 4"/>
          <p:cNvSpPr txBox="1">
            <a:spLocks noChangeArrowheads="1"/>
          </p:cNvSpPr>
          <p:nvPr/>
        </p:nvSpPr>
        <p:spPr bwMode="auto">
          <a:xfrm>
            <a:off x="612775" y="2060575"/>
            <a:ext cx="4391025" cy="519113"/>
          </a:xfrm>
          <a:prstGeom prst="rect">
            <a:avLst/>
          </a:prstGeom>
          <a:noFill/>
          <a:ln w="9525">
            <a:noFill/>
            <a:miter lim="800000"/>
            <a:headEnd/>
            <a:tailEnd/>
          </a:ln>
          <a:effectLst/>
        </p:spPr>
        <p:txBody>
          <a:bodyPr>
            <a:spAutoFit/>
          </a:bodyPr>
          <a:lstStyle/>
          <a:p>
            <a:r>
              <a:rPr lang="zh-CN" altLang="en-US" sz="2800" b="1" dirty="0">
                <a:solidFill>
                  <a:srgbClr val="CC0000"/>
                </a:solidFill>
                <a:latin typeface="楷体_GB2312" pitchFamily="49" charset="-122"/>
              </a:rPr>
              <a:t>1.节流式流量计测量原理</a:t>
            </a:r>
          </a:p>
        </p:txBody>
      </p:sp>
      <p:sp>
        <p:nvSpPr>
          <p:cNvPr id="6149" name="Text Box 5"/>
          <p:cNvSpPr txBox="1">
            <a:spLocks noChangeArrowheads="1"/>
          </p:cNvSpPr>
          <p:nvPr/>
        </p:nvSpPr>
        <p:spPr bwMode="auto">
          <a:xfrm>
            <a:off x="684213" y="2636838"/>
            <a:ext cx="4319587"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(1)节流的概念</a:t>
            </a:r>
            <a:endParaRPr lang="zh-CN" altLang="en-US" sz="2400">
              <a:solidFill>
                <a:srgbClr val="0000FF"/>
              </a:solidFill>
              <a:latin typeface="楷体_GB2312" pitchFamily="49" charset="-122"/>
            </a:endParaRPr>
          </a:p>
        </p:txBody>
      </p:sp>
      <p:sp>
        <p:nvSpPr>
          <p:cNvPr id="6150" name="Text Box 6"/>
          <p:cNvSpPr txBox="1">
            <a:spLocks noChangeArrowheads="1"/>
          </p:cNvSpPr>
          <p:nvPr/>
        </p:nvSpPr>
        <p:spPr bwMode="auto">
          <a:xfrm>
            <a:off x="900113" y="3286125"/>
            <a:ext cx="3671887" cy="1406525"/>
          </a:xfrm>
          <a:prstGeom prst="rect">
            <a:avLst/>
          </a:prstGeom>
          <a:noFill/>
          <a:ln w="9525">
            <a:noFill/>
            <a:miter lim="800000"/>
            <a:headEnd/>
            <a:tailEnd/>
          </a:ln>
          <a:effectLst/>
        </p:spPr>
        <p:txBody>
          <a:bodyPr>
            <a:spAutoFit/>
          </a:bodyPr>
          <a:lstStyle/>
          <a:p>
            <a:pPr>
              <a:lnSpc>
                <a:spcPct val="120000"/>
              </a:lnSpc>
              <a:spcAft>
                <a:spcPct val="30000"/>
              </a:spcAft>
              <a:buSzPct val="100000"/>
            </a:pPr>
            <a:r>
              <a:rPr lang="zh-CN" altLang="en-US" sz="2400" dirty="0">
                <a:latin typeface="楷体_GB2312" pitchFamily="49" charset="-122"/>
              </a:rPr>
              <a:t>    </a:t>
            </a:r>
            <a:r>
              <a:rPr lang="zh-CN" altLang="en-US" sz="2400" b="1" dirty="0">
                <a:solidFill>
                  <a:schemeClr val="accent2"/>
                </a:solidFill>
                <a:latin typeface="楷体_GB2312" pitchFamily="49" charset="-122"/>
              </a:rPr>
              <a:t>节流</a:t>
            </a:r>
            <a:r>
              <a:rPr lang="zh-CN" altLang="en-US" sz="2400" dirty="0">
                <a:latin typeface="楷体_GB2312" pitchFamily="49" charset="-122"/>
              </a:rPr>
              <a:t>就是流体在流动中因</a:t>
            </a:r>
            <a:r>
              <a:rPr lang="zh-CN" altLang="en-US" sz="2400" b="1" dirty="0">
                <a:solidFill>
                  <a:schemeClr val="accent2"/>
                </a:solidFill>
                <a:latin typeface="楷体_GB2312" pitchFamily="49" charset="-122"/>
              </a:rPr>
              <a:t>流通面积</a:t>
            </a:r>
            <a:r>
              <a:rPr lang="zh-CN" altLang="en-US" sz="2400" dirty="0">
                <a:latin typeface="楷体_GB2312" pitchFamily="49" charset="-122"/>
              </a:rPr>
              <a:t>变小而受到</a:t>
            </a:r>
            <a:r>
              <a:rPr lang="zh-CN" altLang="en-US" sz="2400" b="1" dirty="0">
                <a:solidFill>
                  <a:schemeClr val="accent2"/>
                </a:solidFill>
                <a:latin typeface="楷体_GB2312" pitchFamily="49" charset="-122"/>
              </a:rPr>
              <a:t>局部收缩</a:t>
            </a:r>
            <a:r>
              <a:rPr lang="zh-CN" altLang="en-US" sz="2400" dirty="0">
                <a:latin typeface="楷体_GB2312" pitchFamily="49" charset="-122"/>
              </a:rPr>
              <a:t>的现象。</a:t>
            </a:r>
          </a:p>
        </p:txBody>
      </p:sp>
      <p:pic>
        <p:nvPicPr>
          <p:cNvPr id="6151" name="Picture 7"/>
          <p:cNvPicPr>
            <a:picLocks noGrp="1" noChangeAspect="1" noChangeArrowheads="1"/>
          </p:cNvPicPr>
          <p:nvPr>
            <p:ph sz="half" idx="2"/>
          </p:nvPr>
        </p:nvPicPr>
        <p:blipFill>
          <a:blip r:embed="rId3"/>
          <a:srcRect/>
          <a:stretch>
            <a:fillRect/>
          </a:stretch>
        </p:blipFill>
        <p:spPr>
          <a:xfrm>
            <a:off x="5219700" y="2709863"/>
            <a:ext cx="2978150" cy="2378075"/>
          </a:xfrm>
          <a:noFill/>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ipe(down)">
                                      <p:cBhvr>
                                        <p:cTn id="12" dur="5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checkerboard(across)">
                                      <p:cBhvr>
                                        <p:cTn id="17" dur="500"/>
                                        <p:tgtEl>
                                          <p:spTgt spid="6150"/>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blinds(horizontal)">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utoUpdateAnimBg="0"/>
      <p:bldP spid="6149" grpId="0" bldLvl="0" autoUpdateAnimBg="0"/>
      <p:bldP spid="6150" grpId="0" bldLvl="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457200" y="1481138"/>
            <a:ext cx="8229600" cy="4525962"/>
          </a:xfrm>
        </p:spPr>
        <p:txBody>
          <a:bodyPr>
            <a:normAutofit/>
          </a:bodyPr>
          <a:lstStyle/>
          <a:p>
            <a:pPr marL="365760" indent="-255905" fontAlgn="auto">
              <a:lnSpc>
                <a:spcPct val="140000"/>
              </a:lnSpc>
              <a:spcBef>
                <a:spcPts val="400"/>
              </a:spcBef>
              <a:spcAft>
                <a:spcPts val="0"/>
              </a:spcAft>
              <a:buClr>
                <a:schemeClr val="accent1"/>
              </a:buClr>
              <a:buSzPct val="68000"/>
              <a:buFont typeface="Wingdings 3"/>
              <a:buChar char=""/>
              <a:defRPr/>
            </a:pPr>
            <a:r>
              <a:rPr lang="zh-CN" altLang="en-US" sz="2700" b="1">
                <a:effectLst>
                  <a:outerShdw blurRad="38100" dist="38100" dir="2700000" algn="tl">
                    <a:srgbClr val="C0C0C0"/>
                  </a:outerShdw>
                </a:effectLst>
              </a:rPr>
              <a:t>要使仪表的指示值与通过管道的实际流量相符，必须做到以下几点：</a:t>
            </a:r>
          </a:p>
          <a:p>
            <a:pPr marL="621665" lvl="1" indent="-228600" algn="just" eaLnBrk="1" fontAlgn="auto" hangingPunct="1">
              <a:spcBef>
                <a:spcPts val="325"/>
              </a:spcBef>
              <a:spcAft>
                <a:spcPts val="0"/>
              </a:spcAft>
              <a:buClr>
                <a:schemeClr val="accent1"/>
              </a:buClr>
              <a:buFont typeface="Verdana" panose="020B0604030504040204"/>
              <a:buChar char="◦"/>
              <a:defRPr/>
            </a:pPr>
            <a:r>
              <a:rPr lang="zh-CN" altLang="en-US" sz="2400">
                <a:latin typeface="黑体" panose="02010609060101010101" pitchFamily="2" charset="-122"/>
                <a:ea typeface="黑体" panose="02010609060101010101" pitchFamily="2" charset="-122"/>
              </a:rPr>
              <a:t>差压变送器的压差和显示仪表的流量标尺有若干种规格，选择时应与节流装置孔径匹配。 </a:t>
            </a:r>
          </a:p>
          <a:p>
            <a:pPr marL="621665" lvl="1" indent="-228600" eaLnBrk="1" fontAlgn="auto" hangingPunct="1">
              <a:spcBef>
                <a:spcPts val="325"/>
              </a:spcBef>
              <a:spcAft>
                <a:spcPts val="0"/>
              </a:spcAft>
              <a:buClr>
                <a:schemeClr val="accent1"/>
              </a:buClr>
              <a:buFont typeface="Verdana" panose="020B0604030504040204"/>
              <a:buChar char="◦"/>
              <a:defRPr/>
            </a:pPr>
            <a:r>
              <a:rPr lang="zh-CN" altLang="en-US" sz="2400">
                <a:latin typeface="黑体" panose="02010609060101010101" pitchFamily="2" charset="-122"/>
                <a:ea typeface="黑体" panose="02010609060101010101" pitchFamily="2" charset="-122"/>
              </a:rPr>
              <a:t>在测量蒸汽和气体流量时，常遇到工作条件的密度</a:t>
            </a:r>
            <a:r>
              <a:rPr lang="en-US" altLang="zh-CN" sz="2400" i="1">
                <a:latin typeface="黑体" panose="02010609060101010101" pitchFamily="2" charset="-122"/>
                <a:ea typeface="黑体" panose="02010609060101010101" pitchFamily="2" charset="-122"/>
              </a:rPr>
              <a:t>ρ</a:t>
            </a:r>
            <a:r>
              <a:rPr lang="zh-CN" altLang="en-US" sz="2400">
                <a:latin typeface="黑体" panose="02010609060101010101" pitchFamily="2" charset="-122"/>
                <a:ea typeface="黑体" panose="02010609060101010101" pitchFamily="2" charset="-122"/>
              </a:rPr>
              <a:t>与设计时的密度</a:t>
            </a:r>
            <a:r>
              <a:rPr lang="en-US" altLang="zh-CN" sz="2400" i="1">
                <a:latin typeface="黑体" panose="02010609060101010101" pitchFamily="2" charset="-122"/>
                <a:ea typeface="黑体" panose="02010609060101010101" pitchFamily="2" charset="-122"/>
              </a:rPr>
              <a:t>ρ</a:t>
            </a:r>
            <a:r>
              <a:rPr lang="en-US" altLang="zh-CN" sz="2400" i="1" baseline="-25000">
                <a:latin typeface="黑体" panose="02010609060101010101" pitchFamily="2" charset="-122"/>
                <a:ea typeface="黑体" panose="02010609060101010101" pitchFamily="2" charset="-122"/>
              </a:rPr>
              <a:t>c</a:t>
            </a:r>
            <a:r>
              <a:rPr lang="zh-CN" altLang="en-US" sz="2400">
                <a:latin typeface="黑体" panose="02010609060101010101" pitchFamily="2" charset="-122"/>
                <a:ea typeface="黑体" panose="02010609060101010101" pitchFamily="2" charset="-122"/>
              </a:rPr>
              <a:t>不相同，必须对示数进行修正。</a:t>
            </a:r>
          </a:p>
          <a:p>
            <a:pPr marL="621665" lvl="1" indent="-228600" eaLnBrk="1" fontAlgn="auto" hangingPunct="1">
              <a:spcBef>
                <a:spcPts val="325"/>
              </a:spcBef>
              <a:spcAft>
                <a:spcPts val="0"/>
              </a:spcAft>
              <a:buClr>
                <a:schemeClr val="accent1"/>
              </a:buClr>
              <a:buFont typeface="Verdana" panose="020B0604030504040204"/>
              <a:buChar char="◦"/>
              <a:defRPr/>
            </a:pPr>
            <a:endParaRPr lang="zh-CN" altLang="en-US" sz="2400">
              <a:latin typeface="黑体" panose="02010609060101010101" pitchFamily="2" charset="-122"/>
              <a:ea typeface="黑体" panose="02010609060101010101" pitchFamily="2" charset="-122"/>
            </a:endParaRPr>
          </a:p>
        </p:txBody>
      </p:sp>
      <p:sp>
        <p:nvSpPr>
          <p:cNvPr id="4" name="Rectangle 6"/>
          <p:cNvSpPr>
            <a:spLocks noGrp="1" noChangeArrowheads="1"/>
          </p:cNvSpPr>
          <p:nvPr>
            <p:ph type="sldNum" sz="quarter" idx="12"/>
          </p:nvPr>
        </p:nvSpPr>
        <p:spPr/>
        <p:txBody>
          <a:bodyPr anchor="b"/>
          <a:lstStyle/>
          <a:p>
            <a:fld id="{74A8DE31-BB13-4FBC-AB44-FED3E39BE431}" type="slidenum">
              <a:rPr lang="en-US" altLang="zh-CN" sz="1000">
                <a:effectLst>
                  <a:outerShdw blurRad="38100" dist="38100" dir="2700000" algn="tl">
                    <a:srgbClr val="C0C0C0"/>
                  </a:outerShdw>
                </a:effectLst>
              </a:rPr>
              <a:pPr/>
              <a:t>50</a:t>
            </a:fld>
            <a:endParaRPr lang="en-US" altLang="zh-CN" sz="1000">
              <a:effectLst>
                <a:outerShdw blurRad="38100" dist="38100" dir="2700000" algn="tl">
                  <a:srgbClr val="C0C0C0"/>
                </a:outerShdw>
              </a:effectLst>
            </a:endParaRPr>
          </a:p>
        </p:txBody>
      </p:sp>
      <p:sp>
        <p:nvSpPr>
          <p:cNvPr id="6" name="Rectangle 2"/>
          <p:cNvSpPr>
            <a:spLocks noGrp="1" noChangeArrowheads="1"/>
          </p:cNvSpPr>
          <p:nvPr>
            <p:ph type="title"/>
          </p:nvPr>
        </p:nvSpPr>
        <p:spPr>
          <a:xfrm>
            <a:off x="4976813" y="639763"/>
            <a:ext cx="3556000" cy="449262"/>
          </a:xfrm>
        </p:spPr>
        <p:txBody>
          <a:bodyPr rtlCol="0" anchor="t">
            <a:normAutofit fontScale="90000"/>
          </a:bodyPr>
          <a:lstStyle/>
          <a:p>
            <a:pPr fontAlgn="auto">
              <a:spcAft>
                <a:spcPts val="0"/>
              </a:spcAft>
              <a:defRPr/>
            </a:pPr>
            <a:r>
              <a:rPr lang="zh-CN" alt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差压变送器</a:t>
            </a:r>
          </a:p>
        </p:txBody>
      </p:sp>
    </p:spTree>
  </p:cSld>
  <p:clrMapOvr>
    <a:masterClrMapping/>
  </p:clrMapOvr>
  <p:transition spd="med">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457200" y="1481138"/>
            <a:ext cx="8229600" cy="4525962"/>
          </a:xfrm>
        </p:spPr>
        <p:txBody>
          <a:bodyPr>
            <a:normAutofit/>
          </a:bodyPr>
          <a:lstStyle/>
          <a:p>
            <a:pPr marL="365760" indent="-255905" fontAlgn="auto">
              <a:lnSpc>
                <a:spcPct val="140000"/>
              </a:lnSpc>
              <a:spcBef>
                <a:spcPts val="400"/>
              </a:spcBef>
              <a:spcAft>
                <a:spcPts val="0"/>
              </a:spcAft>
              <a:buClr>
                <a:schemeClr val="accent1"/>
              </a:buClr>
              <a:buSzPct val="68000"/>
              <a:buFont typeface="Wingdings 3"/>
              <a:buChar char=""/>
              <a:defRPr/>
            </a:pPr>
            <a:r>
              <a:rPr lang="zh-CN" altLang="en-US" sz="2700" b="1">
                <a:effectLst>
                  <a:outerShdw blurRad="38100" dist="38100" dir="2700000" algn="tl">
                    <a:srgbClr val="C0C0C0"/>
                  </a:outerShdw>
                </a:effectLst>
              </a:rPr>
              <a:t>要使仪表的指示值与通过管道的实际流量相符，必须做到以下几点：</a:t>
            </a:r>
          </a:p>
          <a:p>
            <a:pPr marL="621665" lvl="1" indent="-228600" eaLnBrk="1" fontAlgn="auto" hangingPunct="1">
              <a:spcBef>
                <a:spcPts val="325"/>
              </a:spcBef>
              <a:spcAft>
                <a:spcPts val="0"/>
              </a:spcAft>
              <a:buClr>
                <a:schemeClr val="accent1"/>
              </a:buClr>
              <a:buFont typeface="Verdana" panose="020B0604030504040204"/>
              <a:buChar char="◦"/>
              <a:defRPr/>
            </a:pPr>
            <a:r>
              <a:rPr lang="zh-CN" altLang="en-US" sz="2400">
                <a:latin typeface="黑体" panose="02010609060101010101" pitchFamily="2" charset="-122"/>
                <a:ea typeface="黑体" panose="02010609060101010101" pitchFamily="2" charset="-122"/>
              </a:rPr>
              <a:t>显示仪表刻度通常是线性的，测量值（差压信号）要经过开方运算进行线性化处理后再送显示仪表。</a:t>
            </a:r>
          </a:p>
          <a:p>
            <a:pPr marL="621665" lvl="1" indent="-228600" algn="just" eaLnBrk="1" fontAlgn="auto" hangingPunct="1">
              <a:spcBef>
                <a:spcPts val="325"/>
              </a:spcBef>
              <a:spcAft>
                <a:spcPts val="0"/>
              </a:spcAft>
              <a:buClr>
                <a:schemeClr val="accent1"/>
              </a:buClr>
              <a:buFont typeface="Verdana" panose="020B0604030504040204"/>
              <a:buChar char="◦"/>
              <a:defRPr/>
            </a:pPr>
            <a:r>
              <a:rPr lang="zh-CN" altLang="en-US" sz="2400">
                <a:latin typeface="黑体" panose="02010609060101010101" pitchFamily="2" charset="-122"/>
                <a:ea typeface="黑体" panose="02010609060101010101" pitchFamily="2" charset="-122"/>
              </a:rPr>
              <a:t>节流装置应正确安装。 </a:t>
            </a:r>
          </a:p>
          <a:p>
            <a:pPr marL="621665" lvl="1" indent="-228600" eaLnBrk="1" fontAlgn="auto" hangingPunct="1">
              <a:spcBef>
                <a:spcPts val="325"/>
              </a:spcBef>
              <a:spcAft>
                <a:spcPts val="0"/>
              </a:spcAft>
              <a:buClr>
                <a:schemeClr val="accent1"/>
              </a:buClr>
              <a:buFont typeface="Verdana" panose="020B0604030504040204"/>
              <a:buChar char="◦"/>
              <a:defRPr/>
            </a:pPr>
            <a:r>
              <a:rPr lang="zh-CN" altLang="en-US" sz="2400">
                <a:latin typeface="黑体" panose="02010609060101010101" pitchFamily="2" charset="-122"/>
                <a:ea typeface="黑体" panose="02010609060101010101" pitchFamily="2" charset="-122"/>
              </a:rPr>
              <a:t>接至差压变送器的压差应该与节流装置前后压差相一致，这就需要正确安装差压信号管路。</a:t>
            </a:r>
          </a:p>
        </p:txBody>
      </p:sp>
      <p:sp>
        <p:nvSpPr>
          <p:cNvPr id="4" name="Rectangle 6"/>
          <p:cNvSpPr>
            <a:spLocks noGrp="1" noChangeArrowheads="1"/>
          </p:cNvSpPr>
          <p:nvPr>
            <p:ph type="sldNum" sz="quarter" idx="12"/>
          </p:nvPr>
        </p:nvSpPr>
        <p:spPr/>
        <p:txBody>
          <a:bodyPr anchor="b"/>
          <a:lstStyle/>
          <a:p>
            <a:fld id="{961B6AEA-2EA4-4464-AD1E-761518F34A81}" type="slidenum">
              <a:rPr lang="en-US" altLang="zh-CN" sz="1000">
                <a:effectLst>
                  <a:outerShdw blurRad="38100" dist="38100" dir="2700000" algn="tl">
                    <a:srgbClr val="C0C0C0"/>
                  </a:outerShdw>
                </a:effectLst>
              </a:rPr>
              <a:pPr/>
              <a:t>51</a:t>
            </a:fld>
            <a:endParaRPr lang="en-US" altLang="zh-CN" sz="1000">
              <a:effectLst>
                <a:outerShdw blurRad="38100" dist="38100" dir="2700000" algn="tl">
                  <a:srgbClr val="C0C0C0"/>
                </a:outerShdw>
              </a:effectLst>
            </a:endParaRPr>
          </a:p>
        </p:txBody>
      </p:sp>
      <p:sp>
        <p:nvSpPr>
          <p:cNvPr id="6" name="Rectangle 2"/>
          <p:cNvSpPr>
            <a:spLocks noGrp="1" noChangeArrowheads="1"/>
          </p:cNvSpPr>
          <p:nvPr>
            <p:ph type="title"/>
          </p:nvPr>
        </p:nvSpPr>
        <p:spPr>
          <a:xfrm>
            <a:off x="4976813" y="639763"/>
            <a:ext cx="3556000" cy="449262"/>
          </a:xfrm>
        </p:spPr>
        <p:txBody>
          <a:bodyPr rtlCol="0" anchor="t">
            <a:normAutofit fontScale="90000"/>
          </a:bodyPr>
          <a:lstStyle/>
          <a:p>
            <a:pPr fontAlgn="auto">
              <a:spcAft>
                <a:spcPts val="0"/>
              </a:spcAft>
              <a:defRPr/>
            </a:pPr>
            <a:r>
              <a:rPr lang="zh-CN" alt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rPr>
              <a:t>差压变送器</a:t>
            </a:r>
          </a:p>
        </p:txBody>
      </p:sp>
    </p:spTree>
  </p:cSld>
  <p:clrMapOvr>
    <a:masterClrMapping/>
  </p:clrMapOvr>
  <p:transition spd="med">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42844" y="214290"/>
          <a:ext cx="8643998" cy="6408775"/>
        </p:xfrm>
        <a:graphic>
          <a:graphicData uri="http://schemas.openxmlformats.org/drawingml/2006/table">
            <a:tbl>
              <a:tblPr firstRow="1" bandRow="1">
                <a:tableStyleId>{5940675A-B579-460E-94D1-54222C63F5DA}</a:tableStyleId>
              </a:tblPr>
              <a:tblGrid>
                <a:gridCol w="1357321">
                  <a:extLst>
                    <a:ext uri="{9D8B030D-6E8A-4147-A177-3AD203B41FA5}">
                      <a16:colId xmlns:a16="http://schemas.microsoft.com/office/drawing/2014/main" val="20000"/>
                    </a:ext>
                  </a:extLst>
                </a:gridCol>
                <a:gridCol w="4357718">
                  <a:extLst>
                    <a:ext uri="{9D8B030D-6E8A-4147-A177-3AD203B41FA5}">
                      <a16:colId xmlns:a16="http://schemas.microsoft.com/office/drawing/2014/main" val="20001"/>
                    </a:ext>
                  </a:extLst>
                </a:gridCol>
                <a:gridCol w="2928959">
                  <a:extLst>
                    <a:ext uri="{9D8B030D-6E8A-4147-A177-3AD203B41FA5}">
                      <a16:colId xmlns:a16="http://schemas.microsoft.com/office/drawing/2014/main" val="20002"/>
                    </a:ext>
                  </a:extLst>
                </a:gridCol>
              </a:tblGrid>
              <a:tr h="265488">
                <a:tc>
                  <a:txBody>
                    <a:bodyPr/>
                    <a:lstStyle/>
                    <a:p>
                      <a:pPr marL="0" indent="0" algn="l">
                        <a:buNone/>
                      </a:pPr>
                      <a:r>
                        <a:rPr lang="zh-CN" altLang="en-US" sz="1400" b="1" u="none" dirty="0">
                          <a:latin typeface="宋体" panose="02010600030101010101" pitchFamily="2" charset="-122"/>
                          <a:ea typeface="宋体" panose="02010600030101010101" pitchFamily="2" charset="-122"/>
                          <a:cs typeface="宋体" panose="02010600030101010101" pitchFamily="2" charset="-122"/>
                        </a:rPr>
                        <a:t>故障说明</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u="none">
                          <a:latin typeface="宋体" panose="02010600030101010101" pitchFamily="2" charset="-122"/>
                          <a:ea typeface="宋体" panose="02010600030101010101" pitchFamily="2" charset="-122"/>
                          <a:cs typeface="宋体" panose="02010600030101010101" pitchFamily="2" charset="-122"/>
                        </a:rPr>
                        <a:t>原因分析</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u="none">
                          <a:latin typeface="宋体" panose="02010600030101010101" pitchFamily="2" charset="-122"/>
                          <a:ea typeface="宋体" panose="02010600030101010101" pitchFamily="2" charset="-122"/>
                          <a:cs typeface="宋体" panose="02010600030101010101" pitchFamily="2" charset="-122"/>
                        </a:rPr>
                        <a:t>处理方法</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2247">
                <a:tc>
                  <a:txBody>
                    <a:bodyPr/>
                    <a:lstStyle/>
                    <a:p>
                      <a:pPr marL="0" indent="0" algn="l">
                        <a:buNone/>
                      </a:pPr>
                      <a:r>
                        <a:rPr lang="en-US" altLang="zh-CN" sz="1400" b="1" u="none">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1" u="none">
                          <a:solidFill>
                            <a:srgbClr val="000000"/>
                          </a:solidFill>
                          <a:latin typeface="Arial" panose="020B0604020202020204" pitchFamily="34" charset="0"/>
                          <a:ea typeface="Arial" panose="020B0604020202020204" pitchFamily="34" charset="0"/>
                          <a:cs typeface="Arial" panose="020B0604020202020204" pitchFamily="34" charset="0"/>
                        </a:rPr>
                        <a:t>、指示零或移动很小</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宋体" panose="02010600030101010101" pitchFamily="2" charset="-122"/>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）平衡阀未全部关闭或泄漏；</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）节流装置根部高低压阀未打开；</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）节流装置至变送器间阀门、管路堵塞；</a:t>
                      </a:r>
                      <a:endPar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4</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）蒸气导压管未完全冷凝；</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5</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）节流装置和工艺管道间衬垫不严密；</a:t>
                      </a:r>
                      <a:endPar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6</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）差压变送器内部故障</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）关闭平衡阀，修理或换新；</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）打开；</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）冲洗管路，修复或换阀； </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4</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）待完全冷凝后开表；</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5</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）拧紧螺栓或换垫；</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6</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）检查、修复。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1124">
                <a:tc>
                  <a:txBody>
                    <a:bodyPr/>
                    <a:lstStyle/>
                    <a:p>
                      <a:pPr marL="0" indent="0" algn="l">
                        <a:buNone/>
                      </a:pPr>
                      <a:r>
                        <a:rPr lang="en-US" altLang="zh-CN" sz="1400" b="1" u="none">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1" u="none">
                          <a:solidFill>
                            <a:srgbClr val="000000"/>
                          </a:solidFill>
                          <a:latin typeface="Arial" panose="020B0604020202020204" pitchFamily="34" charset="0"/>
                          <a:ea typeface="Arial" panose="020B0604020202020204" pitchFamily="34" charset="0"/>
                          <a:cs typeface="Arial" panose="020B0604020202020204" pitchFamily="34" charset="0"/>
                        </a:rPr>
                        <a:t>、指示在零下</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）高低压管路反接；</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）信号线路反接；</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）高压侧管路严重泄漏或破裂。</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）检查并正确连接好；</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）检查并正确连接好；</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）换件或换管道。</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8727">
                <a:tc>
                  <a:txBody>
                    <a:bodyPr/>
                    <a:lstStyle/>
                    <a:p>
                      <a:pPr marL="0" indent="0" algn="l">
                        <a:buNone/>
                      </a:pPr>
                      <a:r>
                        <a:rPr lang="en-US" altLang="zh-CN" sz="1400" b="1" u="none" dirty="0">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1" u="none" dirty="0">
                          <a:solidFill>
                            <a:srgbClr val="000000"/>
                          </a:solidFill>
                          <a:latin typeface="Arial" panose="020B0604020202020204" pitchFamily="34" charset="0"/>
                          <a:ea typeface="Arial" panose="020B0604020202020204" pitchFamily="34" charset="0"/>
                          <a:cs typeface="Arial" panose="020B0604020202020204" pitchFamily="34" charset="0"/>
                        </a:rPr>
                        <a:t>、指示偏低</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）高压侧管路不严密；</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）平衡阀不严或未关紧；</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）高压侧管路中空气未排净；</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4</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）差压变送器零位失调或漂移</a:t>
                      </a:r>
                      <a:endPar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5</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）节流装置和差压变送器不配套，不符合设计规定。</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）检查、排除泄漏；</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）检查、关闭或修理；</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）排净空气；</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4</a:t>
                      </a:r>
                      <a:r>
                        <a:rPr lang="zh-CN" altLang="en-US" sz="1400" b="0" u="none" dirty="0">
                          <a:solidFill>
                            <a:srgbClr val="000000"/>
                          </a:solidFill>
                          <a:latin typeface="Arial" panose="020B0604020202020204" pitchFamily="34" charset="0"/>
                          <a:ea typeface="宋体" panose="02010600030101010101" pitchFamily="2" charset="-122"/>
                          <a:cs typeface="Arial" panose="020B0604020202020204" pitchFamily="34" charset="0"/>
                        </a:rPr>
                        <a:t>）</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检查、调整；</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5</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）按规定更换配套的差压变送器。</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6832">
                <a:tc>
                  <a:txBody>
                    <a:bodyPr/>
                    <a:lstStyle/>
                    <a:p>
                      <a:pPr marL="0" indent="0" algn="l">
                        <a:buNone/>
                      </a:pPr>
                      <a:r>
                        <a:rPr lang="en-US" altLang="zh-CN" sz="1400" b="1" u="none" dirty="0">
                          <a:solidFill>
                            <a:srgbClr val="000000"/>
                          </a:solidFill>
                          <a:latin typeface="Arial" panose="020B0604020202020204" pitchFamily="34" charset="0"/>
                          <a:ea typeface="Arial" panose="020B0604020202020204" pitchFamily="34" charset="0"/>
                          <a:cs typeface="Arial" panose="020B0604020202020204" pitchFamily="34" charset="0"/>
                        </a:rPr>
                        <a:t>4</a:t>
                      </a:r>
                      <a:r>
                        <a:rPr lang="zh-CN" altLang="en-US" sz="1400" b="1" u="none" dirty="0">
                          <a:solidFill>
                            <a:srgbClr val="000000"/>
                          </a:solidFill>
                          <a:latin typeface="Arial" panose="020B0604020202020204" pitchFamily="34" charset="0"/>
                          <a:ea typeface="Arial" panose="020B0604020202020204" pitchFamily="34" charset="0"/>
                          <a:cs typeface="Arial" panose="020B0604020202020204" pitchFamily="34" charset="0"/>
                        </a:rPr>
                        <a:t>、指示偏高</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）低压侧管路不严密；</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）低压侧管路积存空气；</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）蒸气等的压力低于设计值；</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4</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）差压变送器零位漂移；</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5</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）节流装置和差压变送器不配套，不符合设计规定。</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）检查、排除泄漏；</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）排净空气；</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）按实际密度补正；</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4</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）检查、调整；</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5</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）按规定更换配套差压变送器</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1124">
                <a:tc>
                  <a:txBody>
                    <a:bodyPr/>
                    <a:lstStyle/>
                    <a:p>
                      <a:pPr marL="0" indent="0" algn="l">
                        <a:buNone/>
                      </a:pPr>
                      <a:r>
                        <a:rPr lang="en-US" altLang="zh-CN" sz="1400" b="1" u="none" dirty="0">
                          <a:solidFill>
                            <a:srgbClr val="000000"/>
                          </a:solidFill>
                          <a:latin typeface="Arial" panose="020B0604020202020204" pitchFamily="34" charset="0"/>
                          <a:ea typeface="Arial" panose="020B0604020202020204" pitchFamily="34" charset="0"/>
                          <a:cs typeface="Arial" panose="020B0604020202020204" pitchFamily="34" charset="0"/>
                        </a:rPr>
                        <a:t>5</a:t>
                      </a:r>
                      <a:r>
                        <a:rPr lang="zh-CN" altLang="en-US" sz="1400" b="1" u="none" dirty="0">
                          <a:solidFill>
                            <a:srgbClr val="000000"/>
                          </a:solidFill>
                          <a:latin typeface="Arial" panose="020B0604020202020204" pitchFamily="34" charset="0"/>
                          <a:ea typeface="Arial" panose="020B0604020202020204" pitchFamily="34" charset="0"/>
                          <a:cs typeface="Arial" panose="020B0604020202020204" pitchFamily="34" charset="0"/>
                        </a:rPr>
                        <a:t>、指示超出量程上限</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）实际流量超过设计值；</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）低压侧管路严重泄漏；</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）信号线路有断线。</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）换用合适范围的差压变送器；</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）排除泄漏；</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3</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）检查、修复</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4083">
                <a:tc>
                  <a:txBody>
                    <a:bodyPr/>
                    <a:lstStyle/>
                    <a:p>
                      <a:pPr marL="0" indent="0" algn="l">
                        <a:buNone/>
                      </a:pPr>
                      <a:r>
                        <a:rPr lang="en-US" altLang="zh-CN" sz="1400" b="1" u="none">
                          <a:solidFill>
                            <a:srgbClr val="000000"/>
                          </a:solidFill>
                          <a:latin typeface="Arial" panose="020B0604020202020204" pitchFamily="34" charset="0"/>
                          <a:ea typeface="Arial" panose="020B0604020202020204" pitchFamily="34" charset="0"/>
                          <a:cs typeface="Arial" panose="020B0604020202020204" pitchFamily="34" charset="0"/>
                        </a:rPr>
                        <a:t>6</a:t>
                      </a:r>
                      <a:r>
                        <a:rPr lang="zh-CN" altLang="en-US" sz="1400" b="1" u="none">
                          <a:solidFill>
                            <a:srgbClr val="000000"/>
                          </a:solidFill>
                          <a:latin typeface="Arial" panose="020B0604020202020204" pitchFamily="34" charset="0"/>
                          <a:ea typeface="Arial" panose="020B0604020202020204" pitchFamily="34" charset="0"/>
                          <a:cs typeface="Arial" panose="020B0604020202020204" pitchFamily="34" charset="0"/>
                        </a:rPr>
                        <a:t>、流量变化时指示变化迟钝</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）连接管路及阀门有堵塞；</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）差压变送器内部有故障</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）冲洗管路、疏通阀门；</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）检查排除。</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4083">
                <a:tc>
                  <a:txBody>
                    <a:bodyPr/>
                    <a:lstStyle/>
                    <a:p>
                      <a:pPr marL="0" indent="0" algn="l">
                        <a:buNone/>
                      </a:pPr>
                      <a:r>
                        <a:rPr lang="en-US" altLang="zh-CN" sz="1400" b="1" u="none">
                          <a:solidFill>
                            <a:srgbClr val="000000"/>
                          </a:solidFill>
                          <a:latin typeface="Arial" panose="020B0604020202020204" pitchFamily="34" charset="0"/>
                          <a:ea typeface="Arial" panose="020B0604020202020204" pitchFamily="34" charset="0"/>
                          <a:cs typeface="Arial" panose="020B0604020202020204" pitchFamily="34" charset="0"/>
                        </a:rPr>
                        <a:t>7</a:t>
                      </a:r>
                      <a:r>
                        <a:rPr lang="zh-CN" altLang="en-US" sz="1400" b="1" u="none">
                          <a:solidFill>
                            <a:srgbClr val="000000"/>
                          </a:solidFill>
                          <a:latin typeface="Arial" panose="020B0604020202020204" pitchFamily="34" charset="0"/>
                          <a:ea typeface="Arial" panose="020B0604020202020204" pitchFamily="34" charset="0"/>
                          <a:cs typeface="Arial" panose="020B0604020202020204" pitchFamily="34" charset="0"/>
                        </a:rPr>
                        <a:t>、指示波动大</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）流量参数本身波动太大；</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）测压元件对参数波动较敏感。</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）高低压阀适当关小；</a:t>
                      </a:r>
                    </a:p>
                    <a:p>
                      <a:pPr marL="0" indent="0" algn="l">
                        <a:buNone/>
                      </a:pP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a:solidFill>
                            <a:srgbClr val="000000"/>
                          </a:solidFill>
                          <a:latin typeface="Arial" panose="020B0604020202020204" pitchFamily="34" charset="0"/>
                          <a:ea typeface="Arial" panose="020B0604020202020204" pitchFamily="34" charset="0"/>
                          <a:cs typeface="Arial" panose="020B0604020202020204" pitchFamily="34" charset="0"/>
                        </a:rPr>
                        <a:t>）适当调整阻尼作用。</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5067">
                <a:tc>
                  <a:txBody>
                    <a:bodyPr/>
                    <a:lstStyle/>
                    <a:p>
                      <a:pPr marL="0" indent="0" algn="l">
                        <a:buNone/>
                      </a:pPr>
                      <a:r>
                        <a:rPr lang="en-US" altLang="zh-CN" sz="1400" b="1" u="none" dirty="0">
                          <a:solidFill>
                            <a:srgbClr val="000000"/>
                          </a:solidFill>
                          <a:latin typeface="Arial" panose="020B0604020202020204" pitchFamily="34" charset="0"/>
                          <a:ea typeface="Arial" panose="020B0604020202020204" pitchFamily="34" charset="0"/>
                          <a:cs typeface="Arial" panose="020B0604020202020204" pitchFamily="34" charset="0"/>
                        </a:rPr>
                        <a:t>8</a:t>
                      </a:r>
                      <a:r>
                        <a:rPr lang="zh-CN" altLang="en-US" sz="1400" b="1" u="none" dirty="0">
                          <a:solidFill>
                            <a:srgbClr val="000000"/>
                          </a:solidFill>
                          <a:latin typeface="Arial" panose="020B0604020202020204" pitchFamily="34" charset="0"/>
                          <a:ea typeface="Arial" panose="020B0604020202020204" pitchFamily="34" charset="0"/>
                          <a:cs typeface="Arial" panose="020B0604020202020204" pitchFamily="34" charset="0"/>
                        </a:rPr>
                        <a:t>、指示</a:t>
                      </a:r>
                      <a:r>
                        <a:rPr lang="zh-CN" altLang="en-US" sz="1400" b="1" u="none" dirty="0">
                          <a:solidFill>
                            <a:srgbClr val="000000"/>
                          </a:solidFill>
                          <a:latin typeface="宋体" panose="02010600030101010101" pitchFamily="2" charset="-122"/>
                          <a:ea typeface="宋体" panose="02010600030101010101" pitchFamily="2" charset="-122"/>
                          <a:cs typeface="宋体" panose="02010600030101010101" pitchFamily="2" charset="-122"/>
                        </a:rPr>
                        <a:t>一直无变化</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）防冻设施失效，差压变送器及导压管内液压冻住；</a:t>
                      </a: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）高低压阀未打开</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1</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）加强防冻设施的效果；</a:t>
                      </a:r>
                      <a:endParaRPr lang="zh-CN" altLang="en-US" sz="1600" b="0" u="none"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lgn="l">
                        <a:buNone/>
                      </a:pP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1400" b="0" u="none" dirty="0">
                          <a:solidFill>
                            <a:srgbClr val="000000"/>
                          </a:solidFill>
                          <a:latin typeface="Arial" panose="020B0604020202020204" pitchFamily="34" charset="0"/>
                          <a:ea typeface="Arial" panose="020B0604020202020204" pitchFamily="34" charset="0"/>
                          <a:cs typeface="Arial" panose="020B0604020202020204" pitchFamily="34" charset="0"/>
                        </a:rPr>
                        <a:t>2</a:t>
                      </a:r>
                      <a:r>
                        <a:rPr lang="zh-CN" altLang="en-US" sz="1400" b="0" u="none" dirty="0">
                          <a:solidFill>
                            <a:srgbClr val="000000"/>
                          </a:solidFill>
                          <a:latin typeface="Arial" panose="020B0604020202020204" pitchFamily="34" charset="0"/>
                          <a:ea typeface="Arial" panose="020B0604020202020204" pitchFamily="34" charset="0"/>
                          <a:cs typeface="Arial" panose="020B0604020202020204" pitchFamily="34" charset="0"/>
                        </a:rPr>
                        <a:t>）打开高低压阀</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4213" y="2276475"/>
            <a:ext cx="3960812" cy="2724150"/>
          </a:xfrm>
          <a:prstGeom prst="rect">
            <a:avLst/>
          </a:prstGeom>
          <a:noFill/>
          <a:ln w="9525">
            <a:noFill/>
            <a:miter lim="800000"/>
            <a:headEnd/>
            <a:tailEnd/>
          </a:ln>
          <a:effectLst/>
        </p:spPr>
        <p:txBody>
          <a:bodyPr>
            <a:spAutoFit/>
          </a:bodyPr>
          <a:lstStyle/>
          <a:p>
            <a:pPr>
              <a:lnSpc>
                <a:spcPct val="120000"/>
              </a:lnSpc>
            </a:pPr>
            <a:r>
              <a:rPr lang="zh-CN" altLang="en-US" sz="2400">
                <a:latin typeface="楷体_GB2312" pitchFamily="49" charset="-122"/>
              </a:rPr>
              <a:t>    对于一定形状和尺寸的阻力件，一定的测压位置和前后直管段，在一定的流体参数情况下，</a:t>
            </a:r>
            <a:r>
              <a:rPr lang="zh-CN" altLang="en-US" sz="2400">
                <a:solidFill>
                  <a:srgbClr val="FF0000"/>
                </a:solidFill>
                <a:latin typeface="楷体_GB2312" pitchFamily="49" charset="-122"/>
              </a:rPr>
              <a:t>阻力件前后的差压</a:t>
            </a:r>
            <a:r>
              <a:rPr lang="zh-CN" altLang="en-US" sz="2400">
                <a:latin typeface="楷体_GB2312" pitchFamily="49" charset="-122"/>
              </a:rPr>
              <a:t>与</a:t>
            </a:r>
            <a:r>
              <a:rPr lang="zh-CN" altLang="en-US" sz="2400">
                <a:solidFill>
                  <a:srgbClr val="FF0000"/>
                </a:solidFill>
                <a:latin typeface="楷体_GB2312" pitchFamily="49" charset="-122"/>
              </a:rPr>
              <a:t>体积流量</a:t>
            </a:r>
            <a:r>
              <a:rPr lang="zh-CN" altLang="en-US" sz="2400">
                <a:latin typeface="楷体_GB2312" pitchFamily="49" charset="-122"/>
              </a:rPr>
              <a:t>之间有一定的函数关系。</a:t>
            </a:r>
          </a:p>
        </p:txBody>
      </p:sp>
      <p:pic>
        <p:nvPicPr>
          <p:cNvPr id="8195" name="Picture 7" descr="节流式流量计组成"/>
          <p:cNvPicPr>
            <a:picLocks noGrp="1" noChangeAspect="1" noChangeArrowheads="1"/>
          </p:cNvPicPr>
          <p:nvPr>
            <p:ph idx="1"/>
          </p:nvPr>
        </p:nvPicPr>
        <p:blipFill>
          <a:blip r:embed="rId3"/>
          <a:srcRect/>
          <a:stretch>
            <a:fillRect/>
          </a:stretch>
        </p:blipFill>
        <p:spPr>
          <a:xfrm>
            <a:off x="5148263" y="1844675"/>
            <a:ext cx="2808287" cy="3514725"/>
          </a:xfrm>
          <a:noFill/>
          <a:ln/>
        </p:spPr>
      </p:pic>
      <p:sp>
        <p:nvSpPr>
          <p:cNvPr id="8196" name="Text Box 4"/>
          <p:cNvSpPr txBox="1">
            <a:spLocks noChangeArrowheads="1"/>
          </p:cNvSpPr>
          <p:nvPr/>
        </p:nvSpPr>
        <p:spPr bwMode="auto">
          <a:xfrm>
            <a:off x="539750" y="1485900"/>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(2)测量原理</a:t>
            </a:r>
          </a:p>
        </p:txBody>
      </p:sp>
      <p:sp>
        <p:nvSpPr>
          <p:cNvPr id="8197" name="Rectangle 8"/>
          <p:cNvSpPr>
            <a:spLocks noChangeArrowheads="1"/>
          </p:cNvSpPr>
          <p:nvPr/>
        </p:nvSpPr>
        <p:spPr bwMode="auto">
          <a:xfrm>
            <a:off x="5148263" y="5445125"/>
            <a:ext cx="3168650" cy="701675"/>
          </a:xfrm>
          <a:prstGeom prst="rect">
            <a:avLst/>
          </a:prstGeom>
          <a:noFill/>
          <a:ln w="9525">
            <a:noFill/>
            <a:miter lim="800000"/>
            <a:headEnd/>
            <a:tailEnd/>
          </a:ln>
          <a:effectLst/>
        </p:spPr>
        <p:txBody>
          <a:bodyPr anchor="ctr">
            <a:spAutoFit/>
          </a:bodyPr>
          <a:lstStyle/>
          <a:p>
            <a:pPr eaLnBrk="1" hangingPunct="1"/>
            <a:r>
              <a:rPr lang="en-US" dirty="0">
                <a:latin typeface="仿宋_GB2312" pitchFamily="49" charset="-122"/>
                <a:ea typeface="仿宋_GB2312" pitchFamily="49" charset="-122"/>
              </a:rPr>
              <a:t>1-</a:t>
            </a:r>
            <a:r>
              <a:rPr lang="zh-CN" altLang="en-US" dirty="0">
                <a:latin typeface="仿宋_GB2312" pitchFamily="49" charset="-122"/>
                <a:ea typeface="仿宋_GB2312" pitchFamily="49" charset="-122"/>
              </a:rPr>
              <a:t>节流元件 </a:t>
            </a:r>
            <a:r>
              <a:rPr lang="en-US" dirty="0">
                <a:latin typeface="仿宋_GB2312" pitchFamily="49" charset="-122"/>
                <a:ea typeface="仿宋_GB2312" pitchFamily="49" charset="-122"/>
              </a:rPr>
              <a:t>2-</a:t>
            </a:r>
            <a:r>
              <a:rPr lang="zh-CN" altLang="en-US" dirty="0">
                <a:latin typeface="仿宋_GB2312" pitchFamily="49" charset="-122"/>
                <a:ea typeface="仿宋_GB2312" pitchFamily="49" charset="-122"/>
              </a:rPr>
              <a:t>引压管路</a:t>
            </a:r>
          </a:p>
          <a:p>
            <a:pPr eaLnBrk="1" hangingPunct="1"/>
            <a:r>
              <a:rPr lang="en-US" dirty="0">
                <a:latin typeface="仿宋_GB2312" pitchFamily="49" charset="-122"/>
                <a:ea typeface="仿宋_GB2312" pitchFamily="49" charset="-122"/>
              </a:rPr>
              <a:t>3-</a:t>
            </a:r>
            <a:r>
              <a:rPr lang="zh-CN" altLang="en-US" dirty="0">
                <a:latin typeface="仿宋_GB2312" pitchFamily="49" charset="-122"/>
                <a:ea typeface="仿宋_GB2312" pitchFamily="49" charset="-122"/>
              </a:rPr>
              <a:t>三阀组 </a:t>
            </a:r>
            <a:r>
              <a:rPr lang="en-US" dirty="0">
                <a:latin typeface="仿宋_GB2312" pitchFamily="49" charset="-122"/>
                <a:ea typeface="仿宋_GB2312" pitchFamily="49" charset="-122"/>
              </a:rPr>
              <a:t>4-</a:t>
            </a:r>
            <a:r>
              <a:rPr lang="zh-CN" altLang="en-US" dirty="0">
                <a:latin typeface="仿宋_GB2312" pitchFamily="49" charset="-122"/>
                <a:ea typeface="仿宋_GB2312" pitchFamily="49" charset="-122"/>
              </a:rPr>
              <a:t>差压变送器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linds(horizontal)">
                                      <p:cBhvr>
                                        <p:cTn id="12" dur="500"/>
                                        <p:tgtEl>
                                          <p:spTgt spid="819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197"/>
                                        </p:tgtEl>
                                        <p:attrNameLst>
                                          <p:attrName>style.visibility</p:attrName>
                                        </p:attrNameLst>
                                      </p:cBhvr>
                                      <p:to>
                                        <p:strVal val="visible"/>
                                      </p:to>
                                    </p:set>
                                    <p:animEffect transition="in" filter="fade">
                                      <p:cBhvr>
                                        <p:cTn id="16" dur="2000"/>
                                        <p:tgtEl>
                                          <p:spTgt spid="819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checkerboard(across)">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utoUpdateAnimBg="0"/>
      <p:bldP spid="8196" grpId="0" bldLvl="0" autoUpdateAnimBg="0"/>
      <p:bldP spid="8197"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5" name="文本占位符 4"/>
          <p:cNvSpPr>
            <a:spLocks noGrp="1"/>
          </p:cNvSpPr>
          <p:nvPr>
            <p:ph type="body" sz="half" idx="1"/>
          </p:nvPr>
        </p:nvSpPr>
        <p:spPr>
          <a:xfrm>
            <a:off x="657224" y="1406525"/>
            <a:ext cx="4486279" cy="4722813"/>
          </a:xfrm>
        </p:spPr>
        <p:txBody>
          <a:bodyPr/>
          <a:lstStyle/>
          <a:p>
            <a:pPr marL="0" indent="0">
              <a:buNone/>
              <a:tabLst>
                <a:tab pos="273050" algn="l"/>
              </a:tabLst>
            </a:pPr>
            <a:r>
              <a:rPr lang="zh-CN" altLang="en-US" sz="3200" kern="1200" dirty="0">
                <a:latin typeface="楷体_GB2312" pitchFamily="49" charset="-122"/>
                <a:ea typeface="楷体_GB2312" pitchFamily="49" charset="-122"/>
              </a:rPr>
              <a:t>节流式差压流量计的工作基于如下事实：</a:t>
            </a:r>
          </a:p>
          <a:p>
            <a:pPr marL="0" lvl="1" indent="0">
              <a:buFont typeface="Wingdings" pitchFamily="2" charset="2"/>
              <a:buChar char="l"/>
            </a:pPr>
            <a:r>
              <a:rPr lang="zh-CN" altLang="en-US" kern="1200" dirty="0">
                <a:latin typeface="楷体_GB2312" pitchFamily="49" charset="-122"/>
                <a:ea typeface="楷体_GB2312" pitchFamily="49" charset="-122"/>
                <a:cs typeface="+mn-cs"/>
              </a:rPr>
              <a:t>如果流体流经一个收缩（节流）件时，流体将被加速。</a:t>
            </a:r>
          </a:p>
          <a:p>
            <a:pPr marL="0" lvl="1" indent="0">
              <a:buFont typeface="Wingdings" pitchFamily="2" charset="2"/>
              <a:buChar char="l"/>
            </a:pPr>
            <a:r>
              <a:rPr lang="zh-CN" altLang="en-US" kern="1200" dirty="0">
                <a:latin typeface="楷体_GB2312" pitchFamily="49" charset="-122"/>
                <a:ea typeface="楷体_GB2312" pitchFamily="49" charset="-122"/>
                <a:cs typeface="+mn-cs"/>
              </a:rPr>
              <a:t>流体的加速使它的动能增加，而同时按照能量守恒定律，在流体被加速处它的静压力一定会降低一个相对应的值。</a:t>
            </a:r>
          </a:p>
          <a:p>
            <a:pPr marL="0" lvl="1" indent="0">
              <a:buFont typeface="Wingdings" pitchFamily="2" charset="2"/>
              <a:buChar char="l"/>
            </a:pPr>
            <a:r>
              <a:rPr lang="zh-CN" altLang="en-US" kern="1200" dirty="0">
                <a:latin typeface="楷体_GB2312" pitchFamily="49" charset="-122"/>
                <a:ea typeface="楷体_GB2312" pitchFamily="49" charset="-122"/>
                <a:cs typeface="+mn-cs"/>
              </a:rPr>
              <a:t>能量守恒定律告诉我们：在一个封闭的系统中，流体的总能量是一个常数。 </a:t>
            </a:r>
          </a:p>
          <a:p>
            <a:endParaRPr lang="zh-CN" altLang="en-US" dirty="0"/>
          </a:p>
        </p:txBody>
      </p:sp>
      <p:pic>
        <p:nvPicPr>
          <p:cNvPr id="7" name="Picture 4"/>
          <p:cNvPicPr>
            <a:picLocks noGrp="1" noChangeAspect="1" noChangeArrowheads="1"/>
          </p:cNvPicPr>
          <p:nvPr>
            <p:ph sz="half" idx="2"/>
          </p:nvPr>
        </p:nvPicPr>
        <p:blipFill>
          <a:blip r:embed="rId2"/>
          <a:srcRect/>
          <a:stretch>
            <a:fillRect/>
          </a:stretch>
        </p:blipFill>
        <p:spPr>
          <a:xfrm>
            <a:off x="5572132" y="1428736"/>
            <a:ext cx="3051175" cy="4429156"/>
          </a:xfrm>
          <a:effectLst>
            <a:outerShdw dist="17961" dir="2700000" algn="ctr" rotWithShape="0">
              <a:srgbClr val="808080"/>
            </a:outerShdw>
          </a:effectLst>
        </p:spPr>
      </p:pic>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Grp="1" noChangeAspect="1"/>
          </p:cNvGraphicFramePr>
          <p:nvPr>
            <p:ph sz="half" idx="1"/>
          </p:nvPr>
        </p:nvGraphicFramePr>
        <p:xfrm>
          <a:off x="755650" y="2492375"/>
          <a:ext cx="3959225" cy="504825"/>
        </p:xfrm>
        <a:graphic>
          <a:graphicData uri="http://schemas.openxmlformats.org/presentationml/2006/ole">
            <mc:AlternateContent xmlns:mc="http://schemas.openxmlformats.org/markup-compatibility/2006">
              <mc:Choice xmlns:v="urn:schemas-microsoft-com:vml" Requires="v">
                <p:oleObj spid="_x0000_s10248" r:id="rId4" imgW="1866917" imgH="215957" progId="Equation.3">
                  <p:embed/>
                </p:oleObj>
              </mc:Choice>
              <mc:Fallback>
                <p:oleObj r:id="rId4" imgW="1866917" imgH="21595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492375"/>
                        <a:ext cx="39592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
          <p:cNvGraphicFramePr>
            <a:graphicFrameLocks noGrp="1" noChangeAspect="1"/>
          </p:cNvGraphicFramePr>
          <p:nvPr>
            <p:ph sz="quarter" idx="2"/>
          </p:nvPr>
        </p:nvGraphicFramePr>
        <p:xfrm>
          <a:off x="1044575" y="3717925"/>
          <a:ext cx="3240088" cy="882650"/>
        </p:xfrm>
        <a:graphic>
          <a:graphicData uri="http://schemas.openxmlformats.org/presentationml/2006/ole">
            <mc:AlternateContent xmlns:mc="http://schemas.openxmlformats.org/markup-compatibility/2006">
              <mc:Choice xmlns:v="urn:schemas-microsoft-com:vml" Requires="v">
                <p:oleObj spid="_x0000_s10249" r:id="rId6" imgW="1429429" imgH="395665" progId="Equation.3">
                  <p:embed/>
                </p:oleObj>
              </mc:Choice>
              <mc:Fallback>
                <p:oleObj r:id="rId6" imgW="1429429" imgH="395665"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575" y="3717925"/>
                        <a:ext cx="3240088"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Text Box 4"/>
          <p:cNvSpPr txBox="1">
            <a:spLocks noChangeArrowheads="1"/>
          </p:cNvSpPr>
          <p:nvPr/>
        </p:nvSpPr>
        <p:spPr bwMode="auto">
          <a:xfrm>
            <a:off x="684213" y="1917700"/>
            <a:ext cx="2846387" cy="457200"/>
          </a:xfrm>
          <a:prstGeom prst="rect">
            <a:avLst/>
          </a:prstGeom>
          <a:noFill/>
          <a:ln w="9525">
            <a:noFill/>
            <a:miter lim="800000"/>
            <a:headEnd/>
            <a:tailEnd/>
          </a:ln>
          <a:effectLst/>
        </p:spPr>
        <p:txBody>
          <a:bodyPr>
            <a:spAutoFit/>
          </a:bodyPr>
          <a:lstStyle/>
          <a:p>
            <a:r>
              <a:rPr lang="zh-CN" altLang="en-US" sz="2400"/>
              <a:t>根据连续性方程</a:t>
            </a:r>
          </a:p>
        </p:txBody>
      </p:sp>
      <p:pic>
        <p:nvPicPr>
          <p:cNvPr id="10245" name="Picture 4" descr="图-5 流体流经节流件时压力、流速变化-2"/>
          <p:cNvPicPr>
            <a:picLocks noGrp="1" noChangeAspect="1" noChangeArrowheads="1"/>
          </p:cNvPicPr>
          <p:nvPr>
            <p:ph sz="quarter" idx="3"/>
          </p:nvPr>
        </p:nvPicPr>
        <p:blipFill>
          <a:blip r:embed="rId8"/>
          <a:srcRect/>
          <a:stretch>
            <a:fillRect/>
          </a:stretch>
        </p:blipFill>
        <p:spPr>
          <a:xfrm>
            <a:off x="5219700" y="1628775"/>
            <a:ext cx="3732213" cy="4002088"/>
          </a:xfrm>
          <a:ln/>
        </p:spPr>
      </p:pic>
      <p:sp>
        <p:nvSpPr>
          <p:cNvPr id="10246" name="Text Box 6"/>
          <p:cNvSpPr txBox="1">
            <a:spLocks noChangeArrowheads="1"/>
          </p:cNvSpPr>
          <p:nvPr/>
        </p:nvSpPr>
        <p:spPr bwMode="auto">
          <a:xfrm>
            <a:off x="539750" y="1341438"/>
            <a:ext cx="4321175" cy="457200"/>
          </a:xfrm>
          <a:prstGeom prst="rect">
            <a:avLst/>
          </a:prstGeom>
          <a:noFill/>
          <a:ln w="9525">
            <a:noFill/>
            <a:miter lim="800000"/>
            <a:headEnd/>
            <a:tailEnd/>
          </a:ln>
          <a:effectLst/>
        </p:spPr>
        <p:txBody>
          <a:bodyPr>
            <a:spAutoFit/>
          </a:bodyPr>
          <a:lstStyle/>
          <a:p>
            <a:r>
              <a:rPr lang="zh-CN" altLang="en-US" sz="2400" b="1">
                <a:solidFill>
                  <a:srgbClr val="0000FF"/>
                </a:solidFill>
                <a:latin typeface="楷体_GB2312" pitchFamily="49" charset="-122"/>
              </a:rPr>
              <a:t>(3)流量方程</a:t>
            </a:r>
          </a:p>
        </p:txBody>
      </p:sp>
      <p:sp>
        <p:nvSpPr>
          <p:cNvPr id="10247" name="AutoShape 7"/>
          <p:cNvSpPr>
            <a:spLocks noChangeArrowheads="1"/>
          </p:cNvSpPr>
          <p:nvPr/>
        </p:nvSpPr>
        <p:spPr bwMode="auto">
          <a:xfrm>
            <a:off x="2266950" y="3213100"/>
            <a:ext cx="793750" cy="431800"/>
          </a:xfrm>
          <a:prstGeom prst="downArrow">
            <a:avLst>
              <a:gd name="adj1" fmla="val 50000"/>
              <a:gd name="adj2" fmla="val 25000"/>
            </a:avLst>
          </a:prstGeom>
          <a:solidFill>
            <a:schemeClr val="accent1"/>
          </a:solidFill>
          <a:ln w="9525" cmpd="sng">
            <a:solidFill>
              <a:schemeClr val="tx1"/>
            </a:solidFill>
            <a:miter lim="800000"/>
            <a:headEnd/>
            <a:tailEnd/>
          </a:ln>
          <a:effectLst/>
        </p:spPr>
        <p:txBody>
          <a:bodyPr vert="eaVert" anchor="ctr"/>
          <a:lstStyle/>
          <a:p>
            <a:endParaRPr lang="zh-CN" altLang="en-US"/>
          </a:p>
        </p:txBody>
      </p:sp>
      <p:sp>
        <p:nvSpPr>
          <p:cNvPr id="10248" name="Rectangle 21"/>
          <p:cNvSpPr>
            <a:spLocks noChangeArrowheads="1"/>
          </p:cNvSpPr>
          <p:nvPr/>
        </p:nvSpPr>
        <p:spPr bwMode="auto">
          <a:xfrm>
            <a:off x="755650" y="5175250"/>
            <a:ext cx="8048625" cy="1187450"/>
          </a:xfrm>
          <a:prstGeom prst="rect">
            <a:avLst/>
          </a:prstGeom>
          <a:noFill/>
          <a:ln w="9525">
            <a:noFill/>
            <a:miter lim="800000"/>
            <a:headEnd/>
            <a:tailEnd/>
          </a:ln>
          <a:effectLst/>
        </p:spPr>
        <p:txBody>
          <a:bodyPr wrap="none" anchor="ctr">
            <a:spAutoFit/>
          </a:bodyPr>
          <a:lstStyle/>
          <a:p>
            <a:pPr eaLnBrk="1" hangingPunct="1">
              <a:lnSpc>
                <a:spcPct val="120000"/>
              </a:lnSpc>
            </a:pPr>
            <a:r>
              <a:rPr lang="zh-CN" altLang="en-US" i="1">
                <a:latin typeface="仿宋_GB2312" pitchFamily="49" charset="-122"/>
                <a:ea typeface="仿宋_GB2312" pitchFamily="49" charset="-122"/>
              </a:rPr>
              <a:t>u</a:t>
            </a:r>
            <a:r>
              <a:rPr lang="zh-CN" altLang="en-US" i="1" baseline="-25000">
                <a:latin typeface="仿宋_GB2312" pitchFamily="49" charset="-122"/>
                <a:ea typeface="仿宋_GB2312" pitchFamily="49" charset="-122"/>
              </a:rPr>
              <a:t>1</a:t>
            </a:r>
            <a:r>
              <a:rPr lang="zh-CN" altLang="en-US" i="1">
                <a:latin typeface="仿宋_GB2312" pitchFamily="49" charset="-122"/>
                <a:ea typeface="仿宋_GB2312" pitchFamily="49" charset="-122"/>
              </a:rPr>
              <a:t>、u</a:t>
            </a:r>
            <a:r>
              <a:rPr lang="zh-CN" altLang="en-US" i="1" baseline="-25000">
                <a:latin typeface="仿宋_GB2312" pitchFamily="49" charset="-122"/>
                <a:ea typeface="仿宋_GB2312" pitchFamily="49" charset="-122"/>
              </a:rPr>
              <a:t>2</a:t>
            </a:r>
            <a:r>
              <a:rPr lang="zh-CN" altLang="en-US">
                <a:latin typeface="仿宋_GB2312" pitchFamily="49" charset="-122"/>
                <a:ea typeface="仿宋_GB2312" pitchFamily="49" charset="-122"/>
              </a:rPr>
              <a:t>-- 截面</a:t>
            </a:r>
            <a:r>
              <a:rPr lang="en-US">
                <a:latin typeface="仿宋_GB2312" pitchFamily="49" charset="-122"/>
                <a:ea typeface="仿宋_GB2312" pitchFamily="49" charset="-122"/>
              </a:rPr>
              <a:t>1</a:t>
            </a:r>
            <a:r>
              <a:rPr lang="zh-CN" altLang="en-US">
                <a:latin typeface="仿宋_GB2312" pitchFamily="49" charset="-122"/>
                <a:ea typeface="仿宋_GB2312" pitchFamily="49" charset="-122"/>
              </a:rPr>
              <a:t>和</a:t>
            </a:r>
            <a:r>
              <a:rPr lang="en-US">
                <a:latin typeface="仿宋_GB2312" pitchFamily="49" charset="-122"/>
                <a:ea typeface="仿宋_GB2312" pitchFamily="49" charset="-122"/>
              </a:rPr>
              <a:t>2</a:t>
            </a:r>
            <a:r>
              <a:rPr lang="zh-CN" altLang="en-US">
                <a:latin typeface="仿宋_GB2312" pitchFamily="49" charset="-122"/>
                <a:ea typeface="仿宋_GB2312" pitchFamily="49" charset="-122"/>
              </a:rPr>
              <a:t>上流体的平均流速；</a:t>
            </a:r>
          </a:p>
          <a:p>
            <a:pPr eaLnBrk="1" hangingPunct="1">
              <a:lnSpc>
                <a:spcPct val="120000"/>
              </a:lnSpc>
            </a:pPr>
            <a:r>
              <a:rPr lang="zh-CN" altLang="en-US" i="1">
                <a:latin typeface="仿宋_GB2312" pitchFamily="49" charset="-122"/>
                <a:ea typeface="仿宋_GB2312" pitchFamily="49" charset="-122"/>
              </a:rPr>
              <a:t>ρ</a:t>
            </a:r>
            <a:r>
              <a:rPr lang="zh-CN" altLang="en-US" i="1" baseline="-25000">
                <a:latin typeface="仿宋_GB2312" pitchFamily="49" charset="-122"/>
                <a:ea typeface="仿宋_GB2312" pitchFamily="49" charset="-122"/>
              </a:rPr>
              <a:t>1、</a:t>
            </a:r>
            <a:r>
              <a:rPr lang="zh-CN" altLang="en-US" i="1">
                <a:latin typeface="仿宋_GB2312" pitchFamily="49" charset="-122"/>
                <a:ea typeface="仿宋_GB2312" pitchFamily="49" charset="-122"/>
              </a:rPr>
              <a:t>ρ</a:t>
            </a:r>
            <a:r>
              <a:rPr lang="zh-CN" altLang="en-US" i="1" baseline="-25000">
                <a:latin typeface="仿宋_GB2312" pitchFamily="49" charset="-122"/>
                <a:ea typeface="仿宋_GB2312" pitchFamily="49" charset="-122"/>
              </a:rPr>
              <a:t>2</a:t>
            </a:r>
            <a:r>
              <a:rPr lang="zh-CN" altLang="en-US">
                <a:latin typeface="仿宋_GB2312" pitchFamily="49" charset="-122"/>
                <a:ea typeface="仿宋_GB2312" pitchFamily="49" charset="-122"/>
              </a:rPr>
              <a:t>--</a:t>
            </a:r>
            <a:r>
              <a:rPr lang="zh-CN" altLang="en-US"/>
              <a:t>截面</a:t>
            </a:r>
            <a:r>
              <a:rPr lang="en-US"/>
              <a:t>1</a:t>
            </a:r>
            <a:r>
              <a:rPr lang="zh-CN" altLang="en-US"/>
              <a:t>和</a:t>
            </a:r>
            <a:r>
              <a:rPr lang="en-US"/>
              <a:t>2</a:t>
            </a:r>
            <a:r>
              <a:rPr lang="zh-CN" altLang="en-US"/>
              <a:t>上流体的密度；</a:t>
            </a:r>
            <a:r>
              <a:rPr lang="zh-CN" altLang="en-US" b="1"/>
              <a:t>对于不可压缩流体，</a:t>
            </a:r>
            <a:r>
              <a:rPr lang="en-US" b="1" i="1"/>
              <a:t>ρ</a:t>
            </a:r>
            <a:r>
              <a:rPr lang="en-US" b="1"/>
              <a:t>1=</a:t>
            </a:r>
            <a:r>
              <a:rPr lang="en-US" b="1" i="1"/>
              <a:t> ρ</a:t>
            </a:r>
            <a:r>
              <a:rPr lang="en-US" b="1"/>
              <a:t>2=</a:t>
            </a:r>
            <a:r>
              <a:rPr lang="en-US" b="1" i="1"/>
              <a:t>ρ</a:t>
            </a:r>
            <a:r>
              <a:rPr lang="zh-CN" altLang="en-US" b="1"/>
              <a:t>；</a:t>
            </a:r>
          </a:p>
          <a:p>
            <a:pPr eaLnBrk="1" hangingPunct="1">
              <a:lnSpc>
                <a:spcPct val="120000"/>
              </a:lnSpc>
            </a:pPr>
            <a:r>
              <a:rPr lang="en-US" b="1" i="1"/>
              <a:t>D</a:t>
            </a:r>
            <a:r>
              <a:rPr lang="en-US" b="1"/>
              <a:t>, </a:t>
            </a:r>
            <a:r>
              <a:rPr lang="en-US" b="1" i="1"/>
              <a:t>d’</a:t>
            </a:r>
            <a:r>
              <a:rPr lang="en-US" b="1"/>
              <a:t>—</a:t>
            </a:r>
            <a:r>
              <a:rPr lang="zh-CN" altLang="en-US" b="1"/>
              <a:t>截面</a:t>
            </a:r>
            <a:r>
              <a:rPr lang="en-US" b="1"/>
              <a:t>1</a:t>
            </a:r>
            <a:r>
              <a:rPr lang="zh-CN" altLang="en-US" b="1"/>
              <a:t>和</a:t>
            </a:r>
            <a:r>
              <a:rPr lang="en-US" b="1"/>
              <a:t>2</a:t>
            </a:r>
            <a:r>
              <a:rPr lang="zh-CN" altLang="en-US" b="1"/>
              <a:t>上流束直径；</a:t>
            </a:r>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down)">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linds(horizontal)">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wipe(down)">
                                      <p:cBhvr>
                                        <p:cTn id="17" dur="500"/>
                                        <p:tgtEl>
                                          <p:spTgt spid="10244"/>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wipe(down)">
                                      <p:cBhvr>
                                        <p:cTn id="21" dur="500"/>
                                        <p:tgtEl>
                                          <p:spTgt spid="102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247"/>
                                        </p:tgtEl>
                                        <p:attrNameLst>
                                          <p:attrName>style.visibility</p:attrName>
                                        </p:attrNameLst>
                                      </p:cBhvr>
                                      <p:to>
                                        <p:strVal val="visible"/>
                                      </p:to>
                                    </p:set>
                                    <p:animEffect transition="in" filter="wipe(up)">
                                      <p:cBhvr>
                                        <p:cTn id="26" dur="1000"/>
                                        <p:tgtEl>
                                          <p:spTgt spid="10247"/>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10243"/>
                                        </p:tgtEl>
                                        <p:attrNameLst>
                                          <p:attrName>style.visibility</p:attrName>
                                        </p:attrNameLst>
                                      </p:cBhvr>
                                      <p:to>
                                        <p:strVal val="visible"/>
                                      </p:to>
                                    </p:set>
                                    <p:animEffect transition="in" filter="dissolve">
                                      <p:cBhvr>
                                        <p:cTn id="30" dur="500"/>
                                        <p:tgtEl>
                                          <p:spTgt spid="1024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48">
                                            <p:txEl>
                                              <p:pRg st="0" end="0"/>
                                            </p:txEl>
                                          </p:spTgt>
                                        </p:tgtEl>
                                        <p:attrNameLst>
                                          <p:attrName>style.visibility</p:attrName>
                                        </p:attrNameLst>
                                      </p:cBhvr>
                                      <p:to>
                                        <p:strVal val="visible"/>
                                      </p:to>
                                    </p:set>
                                    <p:anim calcmode="lin" valueType="num">
                                      <p:cBhvr additive="base">
                                        <p:cTn id="35" dur="500" fill="hold"/>
                                        <p:tgtEl>
                                          <p:spTgt spid="1024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48">
                                            <p:txEl>
                                              <p:pRg st="1" end="1"/>
                                            </p:txEl>
                                          </p:spTgt>
                                        </p:tgtEl>
                                        <p:attrNameLst>
                                          <p:attrName>style.visibility</p:attrName>
                                        </p:attrNameLst>
                                      </p:cBhvr>
                                      <p:to>
                                        <p:strVal val="visible"/>
                                      </p:to>
                                    </p:set>
                                    <p:anim calcmode="lin" valueType="num">
                                      <p:cBhvr additive="base">
                                        <p:cTn id="41" dur="500" fill="hold"/>
                                        <p:tgtEl>
                                          <p:spTgt spid="10248">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48">
                                            <p:txEl>
                                              <p:pRg st="2" end="2"/>
                                            </p:txEl>
                                          </p:spTgt>
                                        </p:tgtEl>
                                        <p:attrNameLst>
                                          <p:attrName>style.visibility</p:attrName>
                                        </p:attrNameLst>
                                      </p:cBhvr>
                                      <p:to>
                                        <p:strVal val="visible"/>
                                      </p:to>
                                    </p:set>
                                    <p:anim calcmode="lin" valueType="num">
                                      <p:cBhvr additive="base">
                                        <p:cTn id="47" dur="500" fill="hold"/>
                                        <p:tgtEl>
                                          <p:spTgt spid="10248">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2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ldLvl="0" autoUpdateAnimBg="0"/>
      <p:bldP spid="10246" grpId="0" bldLvl="0" autoUpdateAnimBg="0"/>
      <p:bldP spid="102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图-5 流体流经节流件时压力、流速变化-2"/>
          <p:cNvPicPr>
            <a:picLocks noGrp="1" noChangeAspect="1" noChangeArrowheads="1"/>
          </p:cNvPicPr>
          <p:nvPr>
            <p:ph sz="half" idx="1"/>
          </p:nvPr>
        </p:nvPicPr>
        <p:blipFill>
          <a:blip r:embed="rId4"/>
          <a:srcRect/>
          <a:stretch>
            <a:fillRect/>
          </a:stretch>
        </p:blipFill>
        <p:spPr>
          <a:xfrm>
            <a:off x="5148263" y="1628775"/>
            <a:ext cx="3744912" cy="4013200"/>
          </a:xfrm>
          <a:noFill/>
          <a:ln/>
        </p:spPr>
      </p:pic>
      <p:graphicFrame>
        <p:nvGraphicFramePr>
          <p:cNvPr id="12291" name="Object 3"/>
          <p:cNvGraphicFramePr>
            <a:graphicFrameLocks noChangeAspect="1"/>
          </p:cNvGraphicFramePr>
          <p:nvPr/>
        </p:nvGraphicFramePr>
        <p:xfrm>
          <a:off x="1260475" y="3933825"/>
          <a:ext cx="2663825" cy="996950"/>
        </p:xfrm>
        <a:graphic>
          <a:graphicData uri="http://schemas.openxmlformats.org/presentationml/2006/ole">
            <mc:AlternateContent xmlns:mc="http://schemas.openxmlformats.org/markup-compatibility/2006">
              <mc:Choice xmlns:v="urn:schemas-microsoft-com:vml" Requires="v">
                <p:oleObj spid="_x0000_s12298" r:id="rId5" imgW="1226435" imgH="460111" progId="Equation.3">
                  <p:embed/>
                </p:oleObj>
              </mc:Choice>
              <mc:Fallback>
                <p:oleObj r:id="rId5" imgW="1226435" imgH="460111"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475" y="3933825"/>
                        <a:ext cx="2663825"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Rectangle 21"/>
          <p:cNvSpPr>
            <a:spLocks noChangeArrowheads="1"/>
          </p:cNvSpPr>
          <p:nvPr/>
        </p:nvSpPr>
        <p:spPr bwMode="auto">
          <a:xfrm>
            <a:off x="755650" y="5245100"/>
            <a:ext cx="8047038" cy="1238250"/>
          </a:xfrm>
          <a:prstGeom prst="rect">
            <a:avLst/>
          </a:prstGeom>
          <a:noFill/>
          <a:ln w="9525">
            <a:noFill/>
            <a:miter lim="800000"/>
            <a:headEnd/>
            <a:tailEnd/>
          </a:ln>
          <a:effectLst/>
        </p:spPr>
        <p:txBody>
          <a:bodyPr wrap="none" anchor="ctr">
            <a:spAutoFit/>
          </a:bodyPr>
          <a:lstStyle/>
          <a:p>
            <a:pPr eaLnBrk="1" hangingPunct="1">
              <a:lnSpc>
                <a:spcPct val="120000"/>
              </a:lnSpc>
            </a:pPr>
            <a:r>
              <a:rPr lang="zh-CN" altLang="en-US" i="1">
                <a:latin typeface="仿宋_GB2312" pitchFamily="49" charset="-122"/>
                <a:ea typeface="仿宋_GB2312" pitchFamily="49" charset="-122"/>
              </a:rPr>
              <a:t>P</a:t>
            </a:r>
            <a:r>
              <a:rPr lang="zh-CN" altLang="en-US" i="1" baseline="-25000">
                <a:latin typeface="仿宋_GB2312" pitchFamily="49" charset="-122"/>
                <a:ea typeface="仿宋_GB2312" pitchFamily="49" charset="-122"/>
              </a:rPr>
              <a:t>1</a:t>
            </a:r>
            <a:r>
              <a:rPr lang="zh-CN" altLang="en-US" i="1">
                <a:latin typeface="仿宋_GB2312" pitchFamily="49" charset="-122"/>
                <a:ea typeface="仿宋_GB2312" pitchFamily="49" charset="-122"/>
              </a:rPr>
              <a:t>、P</a:t>
            </a:r>
            <a:r>
              <a:rPr lang="zh-CN" altLang="en-US" i="1" baseline="-25000">
                <a:latin typeface="仿宋_GB2312" pitchFamily="49" charset="-122"/>
                <a:ea typeface="仿宋_GB2312" pitchFamily="49" charset="-122"/>
              </a:rPr>
              <a:t>2</a:t>
            </a:r>
            <a:r>
              <a:rPr lang="en-US">
                <a:latin typeface="仿宋_GB2312" pitchFamily="49" charset="-122"/>
                <a:ea typeface="仿宋_GB2312" pitchFamily="49" charset="-122"/>
              </a:rPr>
              <a:t>—</a:t>
            </a:r>
            <a:r>
              <a:rPr lang="zh-CN" altLang="en-US">
                <a:latin typeface="仿宋_GB2312" pitchFamily="49" charset="-122"/>
                <a:ea typeface="仿宋_GB2312" pitchFamily="49" charset="-122"/>
              </a:rPr>
              <a:t>截面</a:t>
            </a:r>
            <a:r>
              <a:rPr lang="en-US">
                <a:latin typeface="仿宋_GB2312" pitchFamily="49" charset="-122"/>
                <a:ea typeface="仿宋_GB2312" pitchFamily="49" charset="-122"/>
              </a:rPr>
              <a:t>1</a:t>
            </a:r>
            <a:r>
              <a:rPr lang="zh-CN" altLang="en-US">
                <a:latin typeface="仿宋_GB2312" pitchFamily="49" charset="-122"/>
                <a:ea typeface="仿宋_GB2312" pitchFamily="49" charset="-122"/>
              </a:rPr>
              <a:t>和</a:t>
            </a:r>
            <a:r>
              <a:rPr lang="en-US">
                <a:latin typeface="仿宋_GB2312" pitchFamily="49" charset="-122"/>
                <a:ea typeface="仿宋_GB2312" pitchFamily="49" charset="-122"/>
              </a:rPr>
              <a:t>2</a:t>
            </a:r>
            <a:r>
              <a:rPr lang="zh-CN" altLang="en-US">
                <a:latin typeface="仿宋_GB2312" pitchFamily="49" charset="-122"/>
                <a:ea typeface="仿宋_GB2312" pitchFamily="49" charset="-122"/>
              </a:rPr>
              <a:t>上流体的静压力；</a:t>
            </a:r>
          </a:p>
          <a:p>
            <a:pPr eaLnBrk="1" hangingPunct="1">
              <a:lnSpc>
                <a:spcPct val="120000"/>
              </a:lnSpc>
            </a:pPr>
            <a:r>
              <a:rPr lang="zh-CN" altLang="en-US" i="1">
                <a:latin typeface="仿宋_GB2312" pitchFamily="49" charset="-122"/>
                <a:ea typeface="仿宋_GB2312" pitchFamily="49" charset="-122"/>
              </a:rPr>
              <a:t>u</a:t>
            </a:r>
            <a:r>
              <a:rPr lang="zh-CN" altLang="en-US" i="1" baseline="-25000">
                <a:latin typeface="仿宋_GB2312" pitchFamily="49" charset="-122"/>
                <a:ea typeface="仿宋_GB2312" pitchFamily="49" charset="-122"/>
              </a:rPr>
              <a:t>1</a:t>
            </a:r>
            <a:r>
              <a:rPr lang="zh-CN" altLang="en-US" i="1">
                <a:latin typeface="仿宋_GB2312" pitchFamily="49" charset="-122"/>
                <a:ea typeface="仿宋_GB2312" pitchFamily="49" charset="-122"/>
              </a:rPr>
              <a:t>、u</a:t>
            </a:r>
            <a:r>
              <a:rPr lang="zh-CN" altLang="en-US" i="1" baseline="-25000">
                <a:latin typeface="仿宋_GB2312" pitchFamily="49" charset="-122"/>
                <a:ea typeface="仿宋_GB2312" pitchFamily="49" charset="-122"/>
              </a:rPr>
              <a:t>2</a:t>
            </a:r>
            <a:r>
              <a:rPr lang="zh-CN" altLang="en-US">
                <a:latin typeface="仿宋_GB2312" pitchFamily="49" charset="-122"/>
                <a:ea typeface="仿宋_GB2312" pitchFamily="49" charset="-122"/>
              </a:rPr>
              <a:t>-- 截面</a:t>
            </a:r>
            <a:r>
              <a:rPr lang="en-US">
                <a:latin typeface="仿宋_GB2312" pitchFamily="49" charset="-122"/>
                <a:ea typeface="仿宋_GB2312" pitchFamily="49" charset="-122"/>
              </a:rPr>
              <a:t>1</a:t>
            </a:r>
            <a:r>
              <a:rPr lang="zh-CN" altLang="en-US">
                <a:latin typeface="仿宋_GB2312" pitchFamily="49" charset="-122"/>
                <a:ea typeface="仿宋_GB2312" pitchFamily="49" charset="-122"/>
              </a:rPr>
              <a:t>和</a:t>
            </a:r>
            <a:r>
              <a:rPr lang="en-US">
                <a:latin typeface="仿宋_GB2312" pitchFamily="49" charset="-122"/>
                <a:ea typeface="仿宋_GB2312" pitchFamily="49" charset="-122"/>
              </a:rPr>
              <a:t>2</a:t>
            </a:r>
            <a:r>
              <a:rPr lang="zh-CN" altLang="en-US">
                <a:latin typeface="仿宋_GB2312" pitchFamily="49" charset="-122"/>
                <a:ea typeface="仿宋_GB2312" pitchFamily="49" charset="-122"/>
              </a:rPr>
              <a:t>上流体的平均流速；</a:t>
            </a:r>
          </a:p>
          <a:p>
            <a:pPr eaLnBrk="1" hangingPunct="1">
              <a:lnSpc>
                <a:spcPct val="120000"/>
              </a:lnSpc>
            </a:pPr>
            <a:r>
              <a:rPr lang="zh-CN" altLang="en-US" i="1">
                <a:latin typeface="仿宋_GB2312" pitchFamily="49" charset="-122"/>
                <a:ea typeface="仿宋_GB2312" pitchFamily="49" charset="-122"/>
              </a:rPr>
              <a:t>ρ</a:t>
            </a:r>
            <a:r>
              <a:rPr lang="zh-CN" altLang="en-US" i="1" baseline="-25000">
                <a:latin typeface="仿宋_GB2312" pitchFamily="49" charset="-122"/>
                <a:ea typeface="仿宋_GB2312" pitchFamily="49" charset="-122"/>
              </a:rPr>
              <a:t>1、</a:t>
            </a:r>
            <a:r>
              <a:rPr lang="zh-CN" altLang="en-US" i="1">
                <a:latin typeface="仿宋_GB2312" pitchFamily="49" charset="-122"/>
                <a:ea typeface="仿宋_GB2312" pitchFamily="49" charset="-122"/>
              </a:rPr>
              <a:t>ρ</a:t>
            </a:r>
            <a:r>
              <a:rPr lang="zh-CN" altLang="en-US" i="1" baseline="-25000">
                <a:latin typeface="仿宋_GB2312" pitchFamily="49" charset="-122"/>
                <a:ea typeface="仿宋_GB2312" pitchFamily="49" charset="-122"/>
              </a:rPr>
              <a:t>2</a:t>
            </a:r>
            <a:r>
              <a:rPr lang="zh-CN" altLang="en-US">
                <a:latin typeface="仿宋_GB2312" pitchFamily="49" charset="-122"/>
                <a:ea typeface="仿宋_GB2312" pitchFamily="49" charset="-122"/>
              </a:rPr>
              <a:t>--</a:t>
            </a:r>
            <a:r>
              <a:rPr lang="zh-CN" altLang="en-US"/>
              <a:t>截面</a:t>
            </a:r>
            <a:r>
              <a:rPr lang="en-US"/>
              <a:t>1</a:t>
            </a:r>
            <a:r>
              <a:rPr lang="zh-CN" altLang="en-US"/>
              <a:t>和</a:t>
            </a:r>
            <a:r>
              <a:rPr lang="en-US"/>
              <a:t>2</a:t>
            </a:r>
            <a:r>
              <a:rPr lang="zh-CN" altLang="en-US"/>
              <a:t>上流体的密度；</a:t>
            </a:r>
            <a:r>
              <a:rPr lang="zh-CN" altLang="en-US" b="1"/>
              <a:t>对于不可压缩流体，</a:t>
            </a:r>
            <a:r>
              <a:rPr lang="en-US" b="1" i="1"/>
              <a:t>ρ</a:t>
            </a:r>
            <a:r>
              <a:rPr lang="en-US" b="1"/>
              <a:t>1=</a:t>
            </a:r>
            <a:r>
              <a:rPr lang="en-US" b="1" i="1"/>
              <a:t> ρ</a:t>
            </a:r>
            <a:r>
              <a:rPr lang="en-US" b="1"/>
              <a:t>2=</a:t>
            </a:r>
            <a:r>
              <a:rPr lang="en-US" b="1" i="1"/>
              <a:t>ρ</a:t>
            </a:r>
            <a:r>
              <a:rPr lang="zh-CN" altLang="en-US" b="1"/>
              <a:t>；</a:t>
            </a:r>
          </a:p>
        </p:txBody>
      </p:sp>
      <p:graphicFrame>
        <p:nvGraphicFramePr>
          <p:cNvPr id="12293" name="Object 5"/>
          <p:cNvGraphicFramePr>
            <a:graphicFrameLocks noGrp="1" noChangeAspect="1"/>
          </p:cNvGraphicFramePr>
          <p:nvPr>
            <p:ph sz="half" idx="2"/>
          </p:nvPr>
        </p:nvGraphicFramePr>
        <p:xfrm>
          <a:off x="755650" y="2276475"/>
          <a:ext cx="4105275" cy="863600"/>
        </p:xfrm>
        <a:graphic>
          <a:graphicData uri="http://schemas.openxmlformats.org/presentationml/2006/ole">
            <mc:AlternateContent xmlns:mc="http://schemas.openxmlformats.org/markup-compatibility/2006">
              <mc:Choice xmlns:v="urn:schemas-microsoft-com:vml" Requires="v">
                <p:oleObj spid="_x0000_s12299" r:id="rId7" imgW="2348798" imgH="444624" progId="Equation.3">
                  <p:embed/>
                </p:oleObj>
              </mc:Choice>
              <mc:Fallback>
                <p:oleObj r:id="rId7" imgW="2348798" imgH="444624"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2276475"/>
                        <a:ext cx="410527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Text Box 6"/>
          <p:cNvSpPr txBox="1">
            <a:spLocks noChangeArrowheads="1"/>
          </p:cNvSpPr>
          <p:nvPr/>
        </p:nvSpPr>
        <p:spPr bwMode="auto">
          <a:xfrm>
            <a:off x="717550" y="1871663"/>
            <a:ext cx="2846388" cy="457200"/>
          </a:xfrm>
          <a:prstGeom prst="rect">
            <a:avLst/>
          </a:prstGeom>
          <a:noFill/>
          <a:ln w="9525">
            <a:noFill/>
            <a:miter lim="800000"/>
            <a:headEnd/>
            <a:tailEnd/>
          </a:ln>
          <a:effectLst/>
        </p:spPr>
        <p:txBody>
          <a:bodyPr>
            <a:spAutoFit/>
          </a:bodyPr>
          <a:lstStyle/>
          <a:p>
            <a:r>
              <a:rPr lang="zh-CN" altLang="en-US" sz="2400"/>
              <a:t>根据伯努利方程</a:t>
            </a:r>
          </a:p>
        </p:txBody>
      </p:sp>
      <p:sp>
        <p:nvSpPr>
          <p:cNvPr id="12295" name="AutoShape 7"/>
          <p:cNvSpPr>
            <a:spLocks noChangeArrowheads="1"/>
          </p:cNvSpPr>
          <p:nvPr/>
        </p:nvSpPr>
        <p:spPr bwMode="auto">
          <a:xfrm>
            <a:off x="2268538" y="3357563"/>
            <a:ext cx="719137" cy="431800"/>
          </a:xfrm>
          <a:prstGeom prst="downArrow">
            <a:avLst>
              <a:gd name="adj1" fmla="val 50000"/>
              <a:gd name="adj2" fmla="val 25000"/>
            </a:avLst>
          </a:prstGeom>
          <a:solidFill>
            <a:schemeClr val="accent1"/>
          </a:solidFill>
          <a:ln w="9525" cmpd="sng">
            <a:solidFill>
              <a:schemeClr val="tx1"/>
            </a:solidFill>
            <a:miter lim="800000"/>
            <a:headEnd/>
            <a:tailEnd/>
          </a:ln>
          <a:effectLst/>
        </p:spPr>
        <p:txBody>
          <a:bodyPr vert="eaVert" anchor="ctr"/>
          <a:lstStyle/>
          <a:p>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down)">
                                      <p:cBhvr>
                                        <p:cTn id="7" dur="500"/>
                                        <p:tgtEl>
                                          <p:spTgt spid="1229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dissolve">
                                      <p:cBhvr>
                                        <p:cTn id="11" dur="500"/>
                                        <p:tgtEl>
                                          <p:spTgt spid="122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295"/>
                                        </p:tgtEl>
                                        <p:attrNameLst>
                                          <p:attrName>style.visibility</p:attrName>
                                        </p:attrNameLst>
                                      </p:cBhvr>
                                      <p:to>
                                        <p:strVal val="visible"/>
                                      </p:to>
                                    </p:set>
                                    <p:animEffect transition="in" filter="wipe(up)">
                                      <p:cBhvr>
                                        <p:cTn id="16" dur="1000"/>
                                        <p:tgtEl>
                                          <p:spTgt spid="12295"/>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12291"/>
                                        </p:tgtEl>
                                        <p:attrNameLst>
                                          <p:attrName>style.visibility</p:attrName>
                                        </p:attrNameLst>
                                      </p:cBhvr>
                                      <p:to>
                                        <p:strVal val="visible"/>
                                      </p:to>
                                    </p:set>
                                    <p:animEffect transition="in" filter="blinds(horizontal)">
                                      <p:cBhvr>
                                        <p:cTn id="20" dur="500"/>
                                        <p:tgtEl>
                                          <p:spTgt spid="1229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2">
                                            <p:txEl>
                                              <p:pRg st="0" end="0"/>
                                            </p:txEl>
                                          </p:spTgt>
                                        </p:tgtEl>
                                        <p:attrNameLst>
                                          <p:attrName>style.visibility</p:attrName>
                                        </p:attrNameLst>
                                      </p:cBhvr>
                                      <p:to>
                                        <p:strVal val="visible"/>
                                      </p:to>
                                    </p:set>
                                    <p:anim calcmode="lin" valueType="num">
                                      <p:cBhvr additive="base">
                                        <p:cTn id="25"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2">
                                            <p:txEl>
                                              <p:pRg st="1" end="1"/>
                                            </p:txEl>
                                          </p:spTgt>
                                        </p:tgtEl>
                                        <p:attrNameLst>
                                          <p:attrName>style.visibility</p:attrName>
                                        </p:attrNameLst>
                                      </p:cBhvr>
                                      <p:to>
                                        <p:strVal val="visible"/>
                                      </p:to>
                                    </p:set>
                                    <p:anim calcmode="lin" valueType="num">
                                      <p:cBhvr additive="base">
                                        <p:cTn id="31"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92">
                                            <p:txEl>
                                              <p:pRg st="2" end="2"/>
                                            </p:txEl>
                                          </p:spTgt>
                                        </p:tgtEl>
                                        <p:attrNameLst>
                                          <p:attrName>style.visibility</p:attrName>
                                        </p:attrNameLst>
                                      </p:cBhvr>
                                      <p:to>
                                        <p:strVal val="visible"/>
                                      </p:to>
                                    </p:set>
                                    <p:anim calcmode="lin" valueType="num">
                                      <p:cBhvr additive="base">
                                        <p:cTn id="37"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ldLvl="0" autoUpdateAnimBg="0"/>
      <p:bldP spid="12295" grpId="0" animBg="1"/>
    </p:bld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2000" b="0" i="0" u="none" strike="noStrike" cap="none" normalizeH="0" baseline="0" smtClean="0">
            <a:ln>
              <a:noFill/>
            </a:ln>
            <a:solidFill>
              <a:schemeClr val="tx1"/>
            </a:solidFill>
            <a:effectLst/>
            <a:latin typeface="Arial" pitchFamily="34"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2000" b="0" i="0" u="none" strike="noStrike" cap="none" normalizeH="0" baseline="0" smtClean="0">
            <a:ln>
              <a:noFill/>
            </a:ln>
            <a:solidFill>
              <a:schemeClr val="tx1"/>
            </a:solidFill>
            <a:effectLst/>
            <a:latin typeface="Arial" pitchFamily="34" charset="0"/>
            <a:ea typeface="楷体_GB2312"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仿宋_GB2312"/>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2000" b="0" i="0" u="none" strike="noStrike" cap="none" normalizeH="0" baseline="0" smtClean="0">
            <a:ln>
              <a:noFill/>
            </a:ln>
            <a:solidFill>
              <a:schemeClr val="tx1"/>
            </a:solidFill>
            <a:effectLst/>
            <a:latin typeface="Arial" pitchFamily="34"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2000" b="0" i="0" u="none" strike="noStrike" cap="none" normalizeH="0" baseline="0" smtClean="0">
            <a:ln>
              <a:noFill/>
            </a:ln>
            <a:solidFill>
              <a:schemeClr val="tx1"/>
            </a:solidFill>
            <a:effectLst/>
            <a:latin typeface="Arial" pitchFamily="34" charset="0"/>
            <a:ea typeface="楷体_GB2312"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59</TotalTime>
  <Pages>0</Pages>
  <Words>4006</Words>
  <Characters>0</Characters>
  <Application>Microsoft Office PowerPoint</Application>
  <DocSecurity>0</DocSecurity>
  <PresentationFormat>全屏显示(4:3)</PresentationFormat>
  <Lines>0</Lines>
  <Paragraphs>253</Paragraphs>
  <Slides>52</Slides>
  <Notes>11</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52</vt:i4>
      </vt:variant>
    </vt:vector>
  </HeadingPairs>
  <TitlesOfParts>
    <vt:vector size="66" baseType="lpstr">
      <vt:lpstr>仿宋_GB2312</vt:lpstr>
      <vt:lpstr>黑体</vt:lpstr>
      <vt:lpstr>华文宋体</vt:lpstr>
      <vt:lpstr>楷体_GB2312</vt:lpstr>
      <vt:lpstr>宋体</vt:lpstr>
      <vt:lpstr>Arial</vt:lpstr>
      <vt:lpstr>Tahoma</vt:lpstr>
      <vt:lpstr>Times New Roman</vt:lpstr>
      <vt:lpstr>Verdana</vt:lpstr>
      <vt:lpstr>Wingdings</vt:lpstr>
      <vt:lpstr>Wingdings 3</vt:lpstr>
      <vt:lpstr>自定义设计方案</vt:lpstr>
      <vt:lpstr>默认设计模板</vt:lpstr>
      <vt:lpstr>Equation.3</vt:lpstr>
      <vt:lpstr>差压式流量计</vt:lpstr>
      <vt:lpstr>概述</vt:lpstr>
      <vt:lpstr>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结构构成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取压方式</vt:lpstr>
      <vt:lpstr>PowerPoint 演示文稿</vt:lpstr>
      <vt:lpstr>取压方式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引压导管</vt:lpstr>
      <vt:lpstr>引压导管</vt:lpstr>
      <vt:lpstr>引压导管</vt:lpstr>
      <vt:lpstr>引压导管</vt:lpstr>
      <vt:lpstr>引压导管</vt:lpstr>
      <vt:lpstr>差压变送器</vt:lpstr>
      <vt:lpstr>差压变送器</vt:lpstr>
      <vt:lpstr>差压变送器</vt:lpstr>
      <vt:lpstr>差压变送器</vt:lpstr>
      <vt:lpstr>差压变送器</vt:lpstr>
      <vt:lpstr>PowerPoint 演示文稿</vt:lpstr>
    </vt:vector>
  </TitlesOfParts>
  <Manager/>
  <Company>Liaomy</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测量仪表-康德森仪表</dc:title>
  <dc:subject/>
  <dc:creator>Liaomy</dc:creator>
  <cp:keywords/>
  <dc:description/>
  <cp:lastModifiedBy>海 杨</cp:lastModifiedBy>
  <cp:revision>801</cp:revision>
  <dcterms:created xsi:type="dcterms:W3CDTF">2002-11-23T06:37:08Z</dcterms:created>
  <dcterms:modified xsi:type="dcterms:W3CDTF">2020-03-30T08:44:19Z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